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71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6dcec5183_2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76dcec5183_2_9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76dcec5183_2_9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83e788a978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83e788a978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83e788a97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83e788a978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75227c35c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75227c35c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76cdfaf75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76cdfaf75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83e788a978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83e788a978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76ed6a27cd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76ed6a27cd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76ed6a27cd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76ed6a27cd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76dcec5183_7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g76dcec5183_7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76dcec5183_7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g76dcec5183_7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76dcec5183_2_9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g76dcec5183_2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6dcec5183_2_10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76dcec5183_2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76dcec5183_2_1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76dcec5183_2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6dcec5183_2_1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76dcec5183_2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76cdfaf75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76cdfaf75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83e788a827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83e788a827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76cdfaf75e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76cdfaf75e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2381" y="4800600"/>
            <a:ext cx="9141618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11" y="4750737"/>
            <a:ext cx="9141618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Font typeface="Calibri"/>
              <a:buNone/>
              <a:defRPr sz="6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  <a:defRPr sz="18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67" name="Google Shape;67;p14"/>
          <p:cNvCxnSpPr/>
          <p:nvPr/>
        </p:nvCxnSpPr>
        <p:spPr>
          <a:xfrm>
            <a:off x="905744" y="325755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822960" y="1384300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/>
          <p:nvPr/>
        </p:nvSpPr>
        <p:spPr>
          <a:xfrm>
            <a:off x="2381" y="4800600"/>
            <a:ext cx="9141618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6"/>
          <p:cNvSpPr/>
          <p:nvPr/>
        </p:nvSpPr>
        <p:spPr>
          <a:xfrm>
            <a:off x="11" y="4750737"/>
            <a:ext cx="9141618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Font typeface="Calibri"/>
              <a:buNone/>
              <a:defRPr sz="6000" b="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  <a:defRPr sz="18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82" name="Google Shape;82;p16"/>
          <p:cNvCxnSpPr/>
          <p:nvPr/>
        </p:nvCxnSpPr>
        <p:spPr>
          <a:xfrm>
            <a:off x="905744" y="325755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822959" y="1384300"/>
            <a:ext cx="370332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2"/>
          </p:nvPr>
        </p:nvSpPr>
        <p:spPr>
          <a:xfrm>
            <a:off x="4663440" y="1384301"/>
            <a:ext cx="370332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  <a:defRPr sz="15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2"/>
          </p:nvPr>
        </p:nvSpPr>
        <p:spPr>
          <a:xfrm>
            <a:off x="822960" y="1936750"/>
            <a:ext cx="3703320" cy="2533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3"/>
          </p:nvPr>
        </p:nvSpPr>
        <p:spPr>
          <a:xfrm>
            <a:off x="4663440" y="1384539"/>
            <a:ext cx="3703320" cy="552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  <a:defRPr sz="15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4"/>
          </p:nvPr>
        </p:nvSpPr>
        <p:spPr>
          <a:xfrm>
            <a:off x="4663440" y="1936750"/>
            <a:ext cx="3703320" cy="2533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/>
          <p:nvPr/>
        </p:nvSpPr>
        <p:spPr>
          <a:xfrm>
            <a:off x="2381" y="4800600"/>
            <a:ext cx="9141618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0"/>
          <p:cNvSpPr/>
          <p:nvPr/>
        </p:nvSpPr>
        <p:spPr>
          <a:xfrm>
            <a:off x="11" y="4750737"/>
            <a:ext cx="9141618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/>
          <p:nvPr/>
        </p:nvSpPr>
        <p:spPr>
          <a:xfrm>
            <a:off x="12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1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3600450" y="548640"/>
            <a:ext cx="486918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2"/>
          </p:nvPr>
        </p:nvSpPr>
        <p:spPr>
          <a:xfrm>
            <a:off x="342900" y="2194560"/>
            <a:ext cx="2400300" cy="2534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dt" idx="10"/>
          </p:nvPr>
        </p:nvSpPr>
        <p:spPr>
          <a:xfrm>
            <a:off x="349134" y="4844839"/>
            <a:ext cx="196388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ftr" idx="11"/>
          </p:nvPr>
        </p:nvSpPr>
        <p:spPr>
          <a:xfrm>
            <a:off x="3600450" y="4844839"/>
            <a:ext cx="34861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/>
          <p:nvPr/>
        </p:nvSpPr>
        <p:spPr>
          <a:xfrm>
            <a:off x="0" y="3714750"/>
            <a:ext cx="9141618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2"/>
          <p:cNvSpPr/>
          <p:nvPr/>
        </p:nvSpPr>
        <p:spPr>
          <a:xfrm>
            <a:off x="11" y="3686307"/>
            <a:ext cx="9141618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0" rIns="6857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2"/>
          <p:cNvSpPr>
            <a:spLocks noGrp="1"/>
          </p:cNvSpPr>
          <p:nvPr>
            <p:ph type="pic" idx="2"/>
          </p:nvPr>
        </p:nvSpPr>
        <p:spPr>
          <a:xfrm>
            <a:off x="11" y="0"/>
            <a:ext cx="9143988" cy="36863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342900" tIns="342900" rIns="0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libri"/>
              <a:buNone/>
              <a:defRPr sz="2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1"/>
          </p:nvPr>
        </p:nvSpPr>
        <p:spPr>
          <a:xfrm>
            <a:off x="822960" y="4430267"/>
            <a:ext cx="7584948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0" rIns="68575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125" name="Google Shape;125;p22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body" idx="1"/>
          </p:nvPr>
        </p:nvSpPr>
        <p:spPr>
          <a:xfrm rot="5400000">
            <a:off x="3086100" y="-878839"/>
            <a:ext cx="3017520" cy="75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0" rIns="34275" bIns="0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3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/>
          <p:nvPr/>
        </p:nvSpPr>
        <p:spPr>
          <a:xfrm>
            <a:off x="2381" y="4800600"/>
            <a:ext cx="9141618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4"/>
          <p:cNvSpPr/>
          <p:nvPr/>
        </p:nvSpPr>
        <p:spPr>
          <a:xfrm>
            <a:off x="11" y="4750737"/>
            <a:ext cx="9141618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4"/>
          <p:cNvSpPr txBox="1">
            <a:spLocks noGrp="1"/>
          </p:cNvSpPr>
          <p:nvPr>
            <p:ph type="title"/>
          </p:nvPr>
        </p:nvSpPr>
        <p:spPr>
          <a:xfrm rot="5400000">
            <a:off x="5370480" y="1484279"/>
            <a:ext cx="4318066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 rot="5400000">
            <a:off x="1369979" y="-430246"/>
            <a:ext cx="4318067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0" rIns="34275" bIns="0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4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3"/>
          <p:cNvSpPr/>
          <p:nvPr/>
        </p:nvSpPr>
        <p:spPr>
          <a:xfrm>
            <a:off x="0" y="4750737"/>
            <a:ext cx="9144000" cy="494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822960" y="1384300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sz="1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sz="1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sz="1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sz="1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sz="1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sz="1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100"/>
              <a:buFont typeface="Calibri"/>
              <a:buChar char="◦"/>
              <a:defRPr sz="1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58" name="Google Shape;58;p13"/>
          <p:cNvCxnSpPr/>
          <p:nvPr/>
        </p:nvCxnSpPr>
        <p:spPr>
          <a:xfrm>
            <a:off x="895149" y="1303384"/>
            <a:ext cx="74752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hiclipart.com/" TargetMode="Externa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clibrarians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" sz="1500"/>
              <a:t>ENGAGING STUDENTS IN AN ONLINE LIBRARY</a:t>
            </a:r>
            <a:endParaRPr sz="1100"/>
          </a:p>
          <a:p>
            <a:pPr marL="0" lvl="0" indent="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500"/>
              <a:buNone/>
            </a:pPr>
            <a:r>
              <a:rPr lang="en" sz="1500"/>
              <a:t>FEATURING ELIZABETH HORAN (LIBRARIAN, COASTLINE COLLEGE) </a:t>
            </a:r>
            <a:endParaRPr sz="1100"/>
          </a:p>
          <a:p>
            <a:pPr marL="0" lvl="0" indent="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500"/>
              <a:buNone/>
            </a:pPr>
            <a:r>
              <a:rPr lang="en" sz="1500"/>
              <a:t>MAY 1, 2020</a:t>
            </a:r>
            <a:endParaRPr sz="1100"/>
          </a:p>
          <a:p>
            <a:pPr marL="0" lvl="0" indent="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500"/>
              <a:buNone/>
            </a:pPr>
            <a:endParaRPr sz="1500"/>
          </a:p>
        </p:txBody>
      </p:sp>
      <p:pic>
        <p:nvPicPr>
          <p:cNvPr id="148" name="Google Shape;148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74719" y="1146572"/>
            <a:ext cx="5145881" cy="15168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4"/>
          <p:cNvPicPr preferRelativeResize="0"/>
          <p:nvPr/>
        </p:nvPicPr>
        <p:blipFill rotWithShape="1">
          <a:blip r:embed="rId3">
            <a:alphaModFix/>
          </a:blip>
          <a:srcRect l="6360" t="11284" r="6751" b="11160"/>
          <a:stretch/>
        </p:blipFill>
        <p:spPr>
          <a:xfrm>
            <a:off x="7113550" y="4329875"/>
            <a:ext cx="1655225" cy="7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34"/>
          <p:cNvSpPr txBox="1"/>
          <p:nvPr/>
        </p:nvSpPr>
        <p:spPr>
          <a:xfrm>
            <a:off x="8800625" y="4746850"/>
            <a:ext cx="3147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5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4" name="Google Shape;224;p3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What does “engage” mean in a </a:t>
            </a:r>
            <a:r>
              <a:rPr lang="en">
                <a:solidFill>
                  <a:srgbClr val="FF0000"/>
                </a:solidFill>
                <a:highlight>
                  <a:srgbClr val="FFFFFF"/>
                </a:highlight>
              </a:rPr>
              <a:t>Physical Library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?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225" name="Google Shape;225;p34"/>
          <p:cNvSpPr/>
          <p:nvPr/>
        </p:nvSpPr>
        <p:spPr>
          <a:xfrm>
            <a:off x="2690550" y="1085175"/>
            <a:ext cx="3762900" cy="3907200"/>
          </a:xfrm>
          <a:prstGeom prst="ellipse">
            <a:avLst/>
          </a:prstGeom>
          <a:solidFill>
            <a:srgbClr val="FFFFFF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34"/>
          <p:cNvSpPr/>
          <p:nvPr/>
        </p:nvSpPr>
        <p:spPr>
          <a:xfrm>
            <a:off x="3348654" y="1291349"/>
            <a:ext cx="2385000" cy="1408200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34"/>
          <p:cNvSpPr/>
          <p:nvPr/>
        </p:nvSpPr>
        <p:spPr>
          <a:xfrm>
            <a:off x="3363031" y="2699767"/>
            <a:ext cx="2356500" cy="16173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34"/>
          <p:cNvSpPr txBox="1"/>
          <p:nvPr/>
        </p:nvSpPr>
        <p:spPr>
          <a:xfrm>
            <a:off x="3668943" y="2831477"/>
            <a:ext cx="1744200" cy="1408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</a:rPr>
              <a:t>Library</a:t>
            </a:r>
            <a:endParaRPr sz="26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Google Shape;233;p35"/>
          <p:cNvPicPr preferRelativeResize="0"/>
          <p:nvPr/>
        </p:nvPicPr>
        <p:blipFill rotWithShape="1">
          <a:blip r:embed="rId3">
            <a:alphaModFix/>
          </a:blip>
          <a:srcRect l="6360" t="11284" r="6751" b="11160"/>
          <a:stretch/>
        </p:blipFill>
        <p:spPr>
          <a:xfrm>
            <a:off x="7113550" y="4329875"/>
            <a:ext cx="1655225" cy="7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35"/>
          <p:cNvSpPr txBox="1"/>
          <p:nvPr/>
        </p:nvSpPr>
        <p:spPr>
          <a:xfrm>
            <a:off x="8800625" y="4746850"/>
            <a:ext cx="3147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6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5" name="Google Shape;235;p35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“engage” mean in an  </a:t>
            </a:r>
            <a:r>
              <a:rPr lang="en">
                <a:solidFill>
                  <a:srgbClr val="FF0000"/>
                </a:solidFill>
                <a:highlight>
                  <a:srgbClr val="FFFFFF"/>
                </a:highlight>
              </a:rPr>
              <a:t>ONLINE Library?</a:t>
            </a:r>
            <a:endParaRPr>
              <a:solidFill>
                <a:srgbClr val="FF0000"/>
              </a:solidFill>
              <a:highlight>
                <a:srgbClr val="FFFFFF"/>
              </a:highlight>
            </a:endParaRPr>
          </a:p>
        </p:txBody>
      </p:sp>
      <p:sp>
        <p:nvSpPr>
          <p:cNvPr id="236" name="Google Shape;236;p35"/>
          <p:cNvSpPr/>
          <p:nvPr/>
        </p:nvSpPr>
        <p:spPr>
          <a:xfrm>
            <a:off x="2544100" y="1050825"/>
            <a:ext cx="3769800" cy="3769800"/>
          </a:xfrm>
          <a:prstGeom prst="ellipse">
            <a:avLst/>
          </a:prstGeom>
          <a:solidFill>
            <a:srgbClr val="FF0000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37" name="Google Shape;237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13339" y="1354648"/>
            <a:ext cx="2912025" cy="2873177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35"/>
          <p:cNvSpPr txBox="1"/>
          <p:nvPr/>
        </p:nvSpPr>
        <p:spPr>
          <a:xfrm>
            <a:off x="3171436" y="4799984"/>
            <a:ext cx="3262800" cy="5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Source </a:t>
            </a:r>
            <a:r>
              <a:rPr lang="en" sz="1000" u="sng">
                <a:solidFill>
                  <a:srgbClr val="FFFFFF"/>
                </a:solidFill>
                <a:hlinkClick r:id="rId5"/>
              </a:rPr>
              <a:t>https://www.hiclipart.com/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239" name="Google Shape;239;p35"/>
          <p:cNvSpPr txBox="1"/>
          <p:nvPr/>
        </p:nvSpPr>
        <p:spPr>
          <a:xfrm>
            <a:off x="3353963" y="4123287"/>
            <a:ext cx="2271000" cy="6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</a:rPr>
              <a:t>Online Library</a:t>
            </a:r>
            <a:endParaRPr sz="16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p36"/>
          <p:cNvPicPr preferRelativeResize="0"/>
          <p:nvPr/>
        </p:nvPicPr>
        <p:blipFill rotWithShape="1">
          <a:blip r:embed="rId3">
            <a:alphaModFix/>
          </a:blip>
          <a:srcRect l="6360" t="11284" r="6751" b="11160"/>
          <a:stretch/>
        </p:blipFill>
        <p:spPr>
          <a:xfrm>
            <a:off x="7113550" y="4329875"/>
            <a:ext cx="1655225" cy="7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36"/>
          <p:cNvSpPr txBox="1"/>
          <p:nvPr/>
        </p:nvSpPr>
        <p:spPr>
          <a:xfrm>
            <a:off x="8800625" y="4746850"/>
            <a:ext cx="3147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7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46" name="Google Shape;246;p36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Engaging Library Websites and Content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47" name="Google Shape;247;p36"/>
          <p:cNvSpPr txBox="1"/>
          <p:nvPr/>
        </p:nvSpPr>
        <p:spPr>
          <a:xfrm>
            <a:off x="0" y="1490600"/>
            <a:ext cx="9144000" cy="1604400"/>
          </a:xfrm>
          <a:prstGeom prst="rect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</a:rPr>
              <a:t>Why do students go to your library webpage </a:t>
            </a:r>
            <a:endParaRPr sz="36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700" i="1">
                <a:solidFill>
                  <a:srgbClr val="FFFFFF"/>
                </a:solidFill>
                <a:highlight>
                  <a:srgbClr val="FF0000"/>
                </a:highlight>
              </a:rPr>
              <a:t>A.K.A. your Online Library</a:t>
            </a:r>
            <a:endParaRPr sz="5700">
              <a:solidFill>
                <a:srgbClr val="FFFFFF"/>
              </a:solidFill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Google Shape;252;p37"/>
          <p:cNvPicPr preferRelativeResize="0"/>
          <p:nvPr/>
        </p:nvPicPr>
        <p:blipFill rotWithShape="1">
          <a:blip r:embed="rId3">
            <a:alphaModFix/>
          </a:blip>
          <a:srcRect l="6360" t="11284" r="6751" b="11160"/>
          <a:stretch/>
        </p:blipFill>
        <p:spPr>
          <a:xfrm>
            <a:off x="7113550" y="4329875"/>
            <a:ext cx="1655225" cy="7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37"/>
          <p:cNvSpPr txBox="1"/>
          <p:nvPr/>
        </p:nvSpPr>
        <p:spPr>
          <a:xfrm>
            <a:off x="8800625" y="4746850"/>
            <a:ext cx="3147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54" name="Google Shape;254;p37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  <a:solidFill>
            <a:srgbClr val="000000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Engaging Online Library Instruction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55" name="Google Shape;255;p37"/>
          <p:cNvSpPr txBox="1"/>
          <p:nvPr/>
        </p:nvSpPr>
        <p:spPr>
          <a:xfrm>
            <a:off x="470100" y="1244400"/>
            <a:ext cx="8330400" cy="33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3225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750"/>
              <a:buChar char="●"/>
            </a:pPr>
            <a:r>
              <a:rPr lang="en" sz="2750">
                <a:solidFill>
                  <a:schemeClr val="dk1"/>
                </a:solidFill>
              </a:rPr>
              <a:t>Online Library instruction - what I do and why</a:t>
            </a:r>
            <a:endParaRPr sz="2750">
              <a:solidFill>
                <a:schemeClr val="dk1"/>
              </a:solidFill>
            </a:endParaRPr>
          </a:p>
          <a:p>
            <a:pPr marL="457200" lvl="0" indent="-4032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0"/>
              <a:buChar char="●"/>
            </a:pPr>
            <a:r>
              <a:rPr lang="en" sz="2750">
                <a:solidFill>
                  <a:schemeClr val="dk1"/>
                </a:solidFill>
              </a:rPr>
              <a:t>What are the options?</a:t>
            </a:r>
            <a:endParaRPr sz="2750">
              <a:solidFill>
                <a:schemeClr val="dk1"/>
              </a:solidFill>
            </a:endParaRPr>
          </a:p>
          <a:p>
            <a:pPr marL="457200" lvl="0" indent="-4032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0"/>
              <a:buChar char="●"/>
            </a:pPr>
            <a:r>
              <a:rPr lang="en" sz="2750">
                <a:solidFill>
                  <a:schemeClr val="dk1"/>
                </a:solidFill>
              </a:rPr>
              <a:t>How will this be sustained?</a:t>
            </a:r>
            <a:endParaRPr sz="275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Google Shape;260;p38"/>
          <p:cNvPicPr preferRelativeResize="0"/>
          <p:nvPr/>
        </p:nvPicPr>
        <p:blipFill rotWithShape="1">
          <a:blip r:embed="rId3">
            <a:alphaModFix/>
          </a:blip>
          <a:srcRect l="6360" t="11284" r="6751" b="11160"/>
          <a:stretch/>
        </p:blipFill>
        <p:spPr>
          <a:xfrm>
            <a:off x="7113550" y="4329875"/>
            <a:ext cx="1655225" cy="7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38"/>
          <p:cNvSpPr txBox="1"/>
          <p:nvPr/>
        </p:nvSpPr>
        <p:spPr>
          <a:xfrm>
            <a:off x="8800625" y="4746850"/>
            <a:ext cx="3147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9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2" name="Google Shape;262;p38"/>
          <p:cNvSpPr txBox="1">
            <a:spLocks noGrp="1"/>
          </p:cNvSpPr>
          <p:nvPr>
            <p:ph type="title" idx="4294967295"/>
          </p:nvPr>
        </p:nvSpPr>
        <p:spPr>
          <a:xfrm>
            <a:off x="311700" y="292625"/>
            <a:ext cx="8520600" cy="572700"/>
          </a:xfrm>
          <a:prstGeom prst="rect">
            <a:avLst/>
          </a:prstGeom>
          <a:solidFill>
            <a:srgbClr val="000000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Library Stakeholders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3" name="Google Shape;263;p38"/>
          <p:cNvSpPr/>
          <p:nvPr/>
        </p:nvSpPr>
        <p:spPr>
          <a:xfrm>
            <a:off x="3624625" y="2157450"/>
            <a:ext cx="1712400" cy="8229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38"/>
          <p:cNvSpPr txBox="1"/>
          <p:nvPr/>
        </p:nvSpPr>
        <p:spPr>
          <a:xfrm>
            <a:off x="3682025" y="2312850"/>
            <a:ext cx="1655100" cy="4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LIBRARY</a:t>
            </a:r>
            <a:endParaRPr sz="2400"/>
          </a:p>
        </p:txBody>
      </p:sp>
      <p:sp>
        <p:nvSpPr>
          <p:cNvPr id="265" name="Google Shape;265;p38"/>
          <p:cNvSpPr txBox="1"/>
          <p:nvPr/>
        </p:nvSpPr>
        <p:spPr>
          <a:xfrm>
            <a:off x="5097525" y="1780050"/>
            <a:ext cx="10356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Students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6" name="Google Shape;266;p38"/>
          <p:cNvSpPr txBox="1"/>
          <p:nvPr/>
        </p:nvSpPr>
        <p:spPr>
          <a:xfrm>
            <a:off x="5498700" y="2237250"/>
            <a:ext cx="10356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Faculty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7" name="Google Shape;267;p38"/>
          <p:cNvSpPr txBox="1"/>
          <p:nvPr/>
        </p:nvSpPr>
        <p:spPr>
          <a:xfrm>
            <a:off x="5337125" y="2796150"/>
            <a:ext cx="13983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Administrators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8" name="Google Shape;268;p38"/>
          <p:cNvSpPr txBox="1"/>
          <p:nvPr/>
        </p:nvSpPr>
        <p:spPr>
          <a:xfrm>
            <a:off x="5468400" y="1362600"/>
            <a:ext cx="13983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Students Clubs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9" name="Google Shape;269;p38"/>
          <p:cNvSpPr txBox="1"/>
          <p:nvPr/>
        </p:nvSpPr>
        <p:spPr>
          <a:xfrm>
            <a:off x="6212100" y="1799925"/>
            <a:ext cx="13248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New Students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0" name="Google Shape;270;p38"/>
          <p:cNvSpPr txBox="1"/>
          <p:nvPr/>
        </p:nvSpPr>
        <p:spPr>
          <a:xfrm>
            <a:off x="4463100" y="1422525"/>
            <a:ext cx="10356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Alumni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1" name="Google Shape;271;p38"/>
          <p:cNvSpPr txBox="1"/>
          <p:nvPr/>
        </p:nvSpPr>
        <p:spPr>
          <a:xfrm>
            <a:off x="3653375" y="3228525"/>
            <a:ext cx="17124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Board of Trustees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2" name="Google Shape;272;p38"/>
          <p:cNvSpPr txBox="1"/>
          <p:nvPr/>
        </p:nvSpPr>
        <p:spPr>
          <a:xfrm>
            <a:off x="6356700" y="2298050"/>
            <a:ext cx="16551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Part time faculty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3" name="Google Shape;273;p38"/>
          <p:cNvSpPr txBox="1"/>
          <p:nvPr/>
        </p:nvSpPr>
        <p:spPr>
          <a:xfrm>
            <a:off x="6851900" y="2675450"/>
            <a:ext cx="13983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New faculty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4" name="Google Shape;274;p38"/>
          <p:cNvSpPr txBox="1"/>
          <p:nvPr/>
        </p:nvSpPr>
        <p:spPr>
          <a:xfrm>
            <a:off x="3427500" y="1636425"/>
            <a:ext cx="10356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Librarians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5" name="Google Shape;275;p38"/>
          <p:cNvSpPr txBox="1"/>
          <p:nvPr/>
        </p:nvSpPr>
        <p:spPr>
          <a:xfrm>
            <a:off x="2646425" y="1322700"/>
            <a:ext cx="13983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Library Staff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6" name="Google Shape;276;p38"/>
          <p:cNvSpPr txBox="1"/>
          <p:nvPr/>
        </p:nvSpPr>
        <p:spPr>
          <a:xfrm>
            <a:off x="6469125" y="3151650"/>
            <a:ext cx="19194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College Grant Office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7" name="Google Shape;277;p38"/>
          <p:cNvSpPr txBox="1"/>
          <p:nvPr/>
        </p:nvSpPr>
        <p:spPr>
          <a:xfrm>
            <a:off x="5337025" y="3419125"/>
            <a:ext cx="12564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Foundation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8" name="Google Shape;278;p38"/>
          <p:cNvSpPr txBox="1"/>
          <p:nvPr/>
        </p:nvSpPr>
        <p:spPr>
          <a:xfrm>
            <a:off x="6666450" y="3686575"/>
            <a:ext cx="10356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Bookstore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9" name="Google Shape;279;p38"/>
          <p:cNvSpPr txBox="1"/>
          <p:nvPr/>
        </p:nvSpPr>
        <p:spPr>
          <a:xfrm>
            <a:off x="2440725" y="2851125"/>
            <a:ext cx="11838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Community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0" name="Google Shape;280;p38"/>
          <p:cNvSpPr txBox="1"/>
          <p:nvPr/>
        </p:nvSpPr>
        <p:spPr>
          <a:xfrm>
            <a:off x="1613025" y="3419125"/>
            <a:ext cx="19194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Friends of the Library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1" name="Google Shape;281;p38"/>
          <p:cNvSpPr txBox="1"/>
          <p:nvPr/>
        </p:nvSpPr>
        <p:spPr>
          <a:xfrm>
            <a:off x="1109575" y="3052850"/>
            <a:ext cx="13983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Public Library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2" name="Google Shape;282;p38"/>
          <p:cNvSpPr txBox="1"/>
          <p:nvPr/>
        </p:nvSpPr>
        <p:spPr>
          <a:xfrm>
            <a:off x="3735575" y="3796525"/>
            <a:ext cx="13983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College staff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3" name="Google Shape;283;p38"/>
          <p:cNvSpPr txBox="1"/>
          <p:nvPr/>
        </p:nvSpPr>
        <p:spPr>
          <a:xfrm>
            <a:off x="2011125" y="2029725"/>
            <a:ext cx="16134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Academic Senate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4" name="Google Shape;284;p38"/>
          <p:cNvSpPr txBox="1"/>
          <p:nvPr/>
        </p:nvSpPr>
        <p:spPr>
          <a:xfrm>
            <a:off x="241650" y="2365800"/>
            <a:ext cx="22662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State Academic Senate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5" name="Google Shape;285;p38"/>
          <p:cNvSpPr txBox="1"/>
          <p:nvPr/>
        </p:nvSpPr>
        <p:spPr>
          <a:xfrm>
            <a:off x="894450" y="1636425"/>
            <a:ext cx="16134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Groups with $$$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6" name="Google Shape;286;p38"/>
          <p:cNvSpPr txBox="1"/>
          <p:nvPr/>
        </p:nvSpPr>
        <p:spPr>
          <a:xfrm>
            <a:off x="7050300" y="1495125"/>
            <a:ext cx="13248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Tutoring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Google Shape;291;p39"/>
          <p:cNvPicPr preferRelativeResize="0"/>
          <p:nvPr/>
        </p:nvPicPr>
        <p:blipFill rotWithShape="1">
          <a:blip r:embed="rId3">
            <a:alphaModFix/>
          </a:blip>
          <a:srcRect l="6360" t="11284" r="6751" b="11160"/>
          <a:stretch/>
        </p:blipFill>
        <p:spPr>
          <a:xfrm>
            <a:off x="7113550" y="4329875"/>
            <a:ext cx="1655225" cy="7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9"/>
          <p:cNvSpPr txBox="1"/>
          <p:nvPr/>
        </p:nvSpPr>
        <p:spPr>
          <a:xfrm>
            <a:off x="8800625" y="4746850"/>
            <a:ext cx="4392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3" name="Google Shape;293;p39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What is the long term plan?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94" name="Google Shape;294;p39"/>
          <p:cNvSpPr txBox="1"/>
          <p:nvPr/>
        </p:nvSpPr>
        <p:spPr>
          <a:xfrm>
            <a:off x="245275" y="1277850"/>
            <a:ext cx="4891500" cy="27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2425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SzPts val="1950"/>
              <a:buChar char="●"/>
            </a:pPr>
            <a:r>
              <a:rPr lang="en" sz="1950">
                <a:solidFill>
                  <a:srgbClr val="FFFFFF"/>
                </a:solidFill>
              </a:rPr>
              <a:t>What does “engage” mean</a:t>
            </a:r>
            <a:endParaRPr sz="1950">
              <a:solidFill>
                <a:srgbClr val="FFFFFF"/>
              </a:solidFill>
            </a:endParaRPr>
          </a:p>
          <a:p>
            <a:pPr marL="457200" lvl="0" indent="-3524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50"/>
              <a:buChar char="●"/>
            </a:pPr>
            <a:r>
              <a:rPr lang="en" sz="1950">
                <a:solidFill>
                  <a:srgbClr val="FFFFFF"/>
                </a:solidFill>
              </a:rPr>
              <a:t>Engaging Library Websites</a:t>
            </a:r>
            <a:endParaRPr sz="1950">
              <a:solidFill>
                <a:srgbClr val="FFFFFF"/>
              </a:solidFill>
            </a:endParaRPr>
          </a:p>
          <a:p>
            <a:pPr marL="457200" lvl="0" indent="-3524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50"/>
              <a:buChar char="●"/>
            </a:pPr>
            <a:r>
              <a:rPr lang="en" sz="1950">
                <a:solidFill>
                  <a:srgbClr val="FFFFFF"/>
                </a:solidFill>
              </a:rPr>
              <a:t>Engaging Online Library Instruction</a:t>
            </a:r>
            <a:endParaRPr sz="1950">
              <a:solidFill>
                <a:srgbClr val="FFFFFF"/>
              </a:solidFill>
            </a:endParaRPr>
          </a:p>
          <a:p>
            <a:pPr marL="457200" lvl="0" indent="-3524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50"/>
              <a:buChar char="●"/>
            </a:pPr>
            <a:r>
              <a:rPr lang="en" sz="1950">
                <a:solidFill>
                  <a:srgbClr val="FFFFFF"/>
                </a:solidFill>
              </a:rPr>
              <a:t>Showing engagement to Library Stakeholder</a:t>
            </a:r>
            <a:endParaRPr sz="1950">
              <a:solidFill>
                <a:srgbClr val="FFFFFF"/>
              </a:solidFill>
            </a:endParaRPr>
          </a:p>
          <a:p>
            <a:pPr marL="457200" lvl="0" indent="-3524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50"/>
              <a:buChar char="●"/>
            </a:pPr>
            <a:r>
              <a:rPr lang="en" sz="1950">
                <a:solidFill>
                  <a:srgbClr val="FFFFFF"/>
                </a:solidFill>
              </a:rPr>
              <a:t>What is the long term plan?</a:t>
            </a:r>
            <a:endParaRPr sz="1950">
              <a:solidFill>
                <a:srgbClr val="FFFFFF"/>
              </a:solidFill>
            </a:endParaRPr>
          </a:p>
        </p:txBody>
      </p:sp>
      <p:cxnSp>
        <p:nvCxnSpPr>
          <p:cNvPr id="295" name="Google Shape;295;p39"/>
          <p:cNvCxnSpPr/>
          <p:nvPr/>
        </p:nvCxnSpPr>
        <p:spPr>
          <a:xfrm>
            <a:off x="5027150" y="1208200"/>
            <a:ext cx="0" cy="292260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6" name="Google Shape;296;p39"/>
          <p:cNvSpPr txBox="1"/>
          <p:nvPr/>
        </p:nvSpPr>
        <p:spPr>
          <a:xfrm>
            <a:off x="5345700" y="2042350"/>
            <a:ext cx="3486600" cy="12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Now what?</a:t>
            </a:r>
            <a:endParaRPr sz="4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0"/>
          <p:cNvSpPr/>
          <p:nvPr/>
        </p:nvSpPr>
        <p:spPr>
          <a:xfrm>
            <a:off x="5148850" y="802050"/>
            <a:ext cx="3404100" cy="3373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303030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02" name="Google Shape;302;p40"/>
          <p:cNvCxnSpPr/>
          <p:nvPr/>
        </p:nvCxnSpPr>
        <p:spPr>
          <a:xfrm>
            <a:off x="109425" y="2102700"/>
            <a:ext cx="45825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3" name="Google Shape;303;p40"/>
          <p:cNvSpPr txBox="1"/>
          <p:nvPr/>
        </p:nvSpPr>
        <p:spPr>
          <a:xfrm>
            <a:off x="467175" y="977425"/>
            <a:ext cx="4245300" cy="9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Thank you!</a:t>
            </a:r>
            <a:endParaRPr sz="2300"/>
          </a:p>
        </p:txBody>
      </p:sp>
      <p:sp>
        <p:nvSpPr>
          <p:cNvPr id="304" name="Google Shape;304;p40"/>
          <p:cNvSpPr txBox="1"/>
          <p:nvPr/>
        </p:nvSpPr>
        <p:spPr>
          <a:xfrm>
            <a:off x="5342775" y="498150"/>
            <a:ext cx="3001500" cy="27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0"/>
              <a:t>?</a:t>
            </a:r>
            <a:endParaRPr sz="25000"/>
          </a:p>
        </p:txBody>
      </p:sp>
      <p:sp>
        <p:nvSpPr>
          <p:cNvPr id="305" name="Google Shape;305;p40"/>
          <p:cNvSpPr txBox="1"/>
          <p:nvPr/>
        </p:nvSpPr>
        <p:spPr>
          <a:xfrm>
            <a:off x="467025" y="2349025"/>
            <a:ext cx="4245300" cy="9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Zoom Poll</a:t>
            </a:r>
            <a:endParaRPr sz="2300"/>
          </a:p>
        </p:txBody>
      </p:sp>
      <p:pic>
        <p:nvPicPr>
          <p:cNvPr id="306" name="Google Shape;306;p40"/>
          <p:cNvPicPr preferRelativeResize="0"/>
          <p:nvPr/>
        </p:nvPicPr>
        <p:blipFill rotWithShape="1">
          <a:blip r:embed="rId3">
            <a:alphaModFix/>
          </a:blip>
          <a:srcRect l="6360" t="11284" r="6751" b="11160"/>
          <a:stretch/>
        </p:blipFill>
        <p:spPr>
          <a:xfrm>
            <a:off x="7113550" y="4329875"/>
            <a:ext cx="1655225" cy="7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p40"/>
          <p:cNvSpPr txBox="1"/>
          <p:nvPr/>
        </p:nvSpPr>
        <p:spPr>
          <a:xfrm>
            <a:off x="8800625" y="4746850"/>
            <a:ext cx="4392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11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1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lang="en"/>
              <a:t>Next Week</a:t>
            </a:r>
            <a:endParaRPr/>
          </a:p>
        </p:txBody>
      </p:sp>
      <p:sp>
        <p:nvSpPr>
          <p:cNvPr id="313" name="Google Shape;313;p41"/>
          <p:cNvSpPr txBox="1">
            <a:spLocks noGrp="1"/>
          </p:cNvSpPr>
          <p:nvPr>
            <p:ph type="body" idx="1"/>
          </p:nvPr>
        </p:nvSpPr>
        <p:spPr>
          <a:xfrm>
            <a:off x="822960" y="1384300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635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sz="1100"/>
          </a:p>
          <a:p>
            <a:pPr marL="63500" lvl="0" indent="-1524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2400"/>
              <a:buChar char=" "/>
            </a:pPr>
            <a:r>
              <a:rPr lang="en" sz="2400" u="sng"/>
              <a:t>Friday, May 8 (10:30 am – 12:00 noon)</a:t>
            </a:r>
            <a:endParaRPr sz="1100"/>
          </a:p>
          <a:p>
            <a:pPr marL="292100" lvl="2" indent="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400"/>
              <a:buNone/>
            </a:pPr>
            <a:r>
              <a:rPr lang="en" sz="2400" b="1"/>
              <a:t>Accessibility and CCC Libraries</a:t>
            </a:r>
            <a:endParaRPr sz="1100"/>
          </a:p>
          <a:p>
            <a:pPr marL="29210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</a:pPr>
            <a:endParaRPr sz="900"/>
          </a:p>
          <a:p>
            <a:pPr marL="29210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rPr lang="en" sz="2400"/>
              <a:t>Sean Keegan (Director, CCC Accessibility Center)</a:t>
            </a:r>
            <a:endParaRPr sz="1100"/>
          </a:p>
          <a:p>
            <a:pPr marL="35560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</a:pPr>
            <a:r>
              <a:rPr lang="en" sz="1500"/>
              <a:t>With Special Guest Moderator: James Wiser</a:t>
            </a:r>
            <a:endParaRPr sz="1100"/>
          </a:p>
          <a:p>
            <a:pPr marL="21590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21590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 sz="1800"/>
              <a:t>Look for registration link in email on Monday</a:t>
            </a:r>
            <a:endParaRPr sz="1100"/>
          </a:p>
        </p:txBody>
      </p:sp>
      <p:pic>
        <p:nvPicPr>
          <p:cNvPr id="314" name="Google Shape;314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21671" y="4186121"/>
            <a:ext cx="1463507" cy="431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2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lang="en"/>
              <a:t>Thank you.</a:t>
            </a:r>
            <a:endParaRPr/>
          </a:p>
        </p:txBody>
      </p:sp>
      <p:sp>
        <p:nvSpPr>
          <p:cNvPr id="320" name="Google Shape;320;p42"/>
          <p:cNvSpPr txBox="1">
            <a:spLocks noGrp="1"/>
          </p:cNvSpPr>
          <p:nvPr>
            <p:ph type="body" idx="1"/>
          </p:nvPr>
        </p:nvSpPr>
        <p:spPr>
          <a:xfrm>
            <a:off x="822960" y="1384300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635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sz="1100"/>
          </a:p>
          <a:p>
            <a:pPr marL="215900" lvl="1" indent="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3000"/>
              <a:buNone/>
            </a:pPr>
            <a:endParaRPr sz="3000"/>
          </a:p>
          <a:p>
            <a:pPr marL="2159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r>
              <a:rPr lang="en" sz="3000"/>
              <a:t>Council of Chief Librarians</a:t>
            </a:r>
            <a:endParaRPr sz="1100"/>
          </a:p>
          <a:p>
            <a:pPr marL="2159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https://cclibrarians.org/</a:t>
            </a:r>
            <a:endParaRPr sz="3000">
              <a:solidFill>
                <a:schemeClr val="dk1"/>
              </a:solidFill>
            </a:endParaRPr>
          </a:p>
          <a:p>
            <a:pPr marL="2159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endParaRPr sz="1800"/>
          </a:p>
        </p:txBody>
      </p:sp>
      <p:pic>
        <p:nvPicPr>
          <p:cNvPr id="321" name="Google Shape;321;p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21671" y="4186121"/>
            <a:ext cx="1463507" cy="431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lang="en"/>
              <a:t>Welcome</a:t>
            </a:r>
            <a:endParaRPr/>
          </a:p>
        </p:txBody>
      </p:sp>
      <p:sp>
        <p:nvSpPr>
          <p:cNvPr id="154" name="Google Shape;154;p26"/>
          <p:cNvSpPr txBox="1">
            <a:spLocks noGrp="1"/>
          </p:cNvSpPr>
          <p:nvPr>
            <p:ph type="body" idx="1"/>
          </p:nvPr>
        </p:nvSpPr>
        <p:spPr>
          <a:xfrm>
            <a:off x="822960" y="1384300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419100" lvl="2" indent="-63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endParaRPr sz="1100"/>
          </a:p>
          <a:p>
            <a:pPr marL="419100" lvl="2" indent="-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Font typeface="Arial"/>
              <a:buNone/>
            </a:pPr>
            <a:endParaRPr sz="1100"/>
          </a:p>
          <a:p>
            <a:pPr marL="29210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 sz="1800"/>
              <a:t>Evelyn Lord, Moderator</a:t>
            </a:r>
            <a:endParaRPr sz="1100"/>
          </a:p>
          <a:p>
            <a:pPr marL="876300" lvl="3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" sz="1800"/>
              <a:t>Secretary, Council of Chief Librarians</a:t>
            </a:r>
            <a:endParaRPr sz="1100"/>
          </a:p>
          <a:p>
            <a:pPr marL="876300" lvl="3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" sz="1800"/>
              <a:t>Head Librarian, Laney College</a:t>
            </a:r>
            <a:endParaRPr sz="1100"/>
          </a:p>
          <a:p>
            <a:pPr marL="29210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 sz="1800"/>
              <a:t>Romelia Salinas, Chat Monitor</a:t>
            </a:r>
            <a:endParaRPr sz="1100"/>
          </a:p>
          <a:p>
            <a:pPr marL="825500" lvl="3" indent="-203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" sz="1800"/>
              <a:t>Los Angeles Regional Representative, Council of Chief Librarians</a:t>
            </a:r>
            <a:endParaRPr sz="1100"/>
          </a:p>
          <a:p>
            <a:pPr marL="825500" lvl="3" indent="-203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" sz="1800"/>
              <a:t>Associate Dean, Library &amp; Learning Resources Division, Mt. San Antonio College</a:t>
            </a:r>
            <a:endParaRPr sz="1100"/>
          </a:p>
          <a:p>
            <a:pPr marL="419100" lvl="2" indent="-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Font typeface="Arial"/>
              <a:buNone/>
            </a:pPr>
            <a:endParaRPr sz="1100"/>
          </a:p>
        </p:txBody>
      </p:sp>
      <p:pic>
        <p:nvPicPr>
          <p:cNvPr id="155" name="Google Shape;155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21671" y="4186121"/>
            <a:ext cx="1463507" cy="431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7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lang="en"/>
              <a:t>Meeting Logistics</a:t>
            </a:r>
            <a:endParaRPr/>
          </a:p>
        </p:txBody>
      </p:sp>
      <p:sp>
        <p:nvSpPr>
          <p:cNvPr id="161" name="Google Shape;161;p27"/>
          <p:cNvSpPr txBox="1">
            <a:spLocks noGrp="1"/>
          </p:cNvSpPr>
          <p:nvPr>
            <p:ph type="body" idx="1"/>
          </p:nvPr>
        </p:nvSpPr>
        <p:spPr>
          <a:xfrm>
            <a:off x="822960" y="1384300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635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/>
          </a:p>
          <a:p>
            <a:pPr marL="698500" lvl="4" indent="-1524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" sz="2400"/>
              <a:t>This session is being recorded</a:t>
            </a:r>
            <a:endParaRPr sz="1100"/>
          </a:p>
          <a:p>
            <a:pPr marL="698500" lvl="4" indent="-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" sz="2400"/>
              <a:t>Use Chat to ask questions</a:t>
            </a:r>
            <a:endParaRPr sz="1100"/>
          </a:p>
          <a:p>
            <a:pPr marL="6350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</a:pPr>
            <a:endParaRPr sz="1100"/>
          </a:p>
        </p:txBody>
      </p:sp>
      <p:pic>
        <p:nvPicPr>
          <p:cNvPr id="162" name="Google Shape;162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21671" y="4186121"/>
            <a:ext cx="1463507" cy="431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lang="en"/>
              <a:t>CCL Reminder</a:t>
            </a:r>
            <a:endParaRPr/>
          </a:p>
        </p:txBody>
      </p:sp>
      <p:sp>
        <p:nvSpPr>
          <p:cNvPr id="168" name="Google Shape;168;p28"/>
          <p:cNvSpPr txBox="1">
            <a:spLocks noGrp="1"/>
          </p:cNvSpPr>
          <p:nvPr>
            <p:ph type="body" idx="1"/>
          </p:nvPr>
        </p:nvSpPr>
        <p:spPr>
          <a:xfrm>
            <a:off x="822960" y="1384300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635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sz="1100"/>
          </a:p>
          <a:p>
            <a:pPr marL="215900" lvl="1" indent="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700"/>
              <a:buNone/>
            </a:pPr>
            <a:r>
              <a:rPr lang="en" sz="2700" b="1"/>
              <a:t>Call to Participate 2020-21 </a:t>
            </a:r>
            <a:endParaRPr sz="1100"/>
          </a:p>
          <a:p>
            <a:pPr marL="2159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 sz="1800"/>
              <a:t>Library Services Platform (LSP) Workgroups</a:t>
            </a:r>
            <a:endParaRPr sz="1100"/>
          </a:p>
          <a:p>
            <a:pPr marL="2159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2159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 sz="1800"/>
              <a:t>Apply to serve on a workgroup:</a:t>
            </a:r>
            <a:endParaRPr sz="1100"/>
          </a:p>
          <a:p>
            <a:pPr marL="2159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</a:pPr>
            <a:r>
              <a:rPr lang="en" sz="1100"/>
              <a:t>https://docs.google.com/forms/d/e/1FAIpQLSeoS8qzROe0dqhYa29lQ_lrlYANIY6-0YDl2MnEFH5xQJydeg/viewform</a:t>
            </a:r>
            <a:endParaRPr sz="1800"/>
          </a:p>
          <a:p>
            <a:pPr marL="2159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2159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 sz="1800"/>
              <a:t>Deadline: May 29, 2020</a:t>
            </a:r>
            <a:endParaRPr sz="1100"/>
          </a:p>
        </p:txBody>
      </p:sp>
      <p:pic>
        <p:nvPicPr>
          <p:cNvPr id="169" name="Google Shape;169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21671" y="4186121"/>
            <a:ext cx="1463507" cy="431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lang="en"/>
              <a:t>Featured Speaker</a:t>
            </a:r>
            <a:endParaRPr/>
          </a:p>
        </p:txBody>
      </p:sp>
      <p:sp>
        <p:nvSpPr>
          <p:cNvPr id="175" name="Google Shape;175;p29"/>
          <p:cNvSpPr txBox="1">
            <a:spLocks noGrp="1"/>
          </p:cNvSpPr>
          <p:nvPr>
            <p:ph type="body" idx="1"/>
          </p:nvPr>
        </p:nvSpPr>
        <p:spPr>
          <a:xfrm>
            <a:off x="822960" y="1384300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635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sz="1100"/>
          </a:p>
          <a:p>
            <a:pPr marL="215900" lvl="1" indent="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3000"/>
              <a:buNone/>
            </a:pPr>
            <a:r>
              <a:rPr lang="en" sz="3000"/>
              <a:t>Elizabeth Horan</a:t>
            </a:r>
            <a:endParaRPr sz="1100"/>
          </a:p>
          <a:p>
            <a:pPr marL="2159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rPr lang="en" sz="2400"/>
              <a:t>Librarian, Coastline College</a:t>
            </a:r>
            <a:endParaRPr sz="1100"/>
          </a:p>
          <a:p>
            <a:pPr marL="2159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endParaRPr sz="1800"/>
          </a:p>
        </p:txBody>
      </p:sp>
      <p:pic>
        <p:nvPicPr>
          <p:cNvPr id="176" name="Google Shape;176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21671" y="4186121"/>
            <a:ext cx="1463507" cy="431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0"/>
          <p:cNvSpPr/>
          <p:nvPr/>
        </p:nvSpPr>
        <p:spPr>
          <a:xfrm>
            <a:off x="5148850" y="344850"/>
            <a:ext cx="3404100" cy="3373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303030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2" name="Google Shape;18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0088" y="480788"/>
            <a:ext cx="3101623" cy="310162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83" name="Google Shape;183;p30"/>
          <p:cNvSpPr txBox="1"/>
          <p:nvPr/>
        </p:nvSpPr>
        <p:spPr>
          <a:xfrm>
            <a:off x="5148850" y="3871075"/>
            <a:ext cx="3404100" cy="1078800"/>
          </a:xfrm>
          <a:prstGeom prst="rect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Elizabeth Horan 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Coastline Community College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ehoran@coastline.edu</a:t>
            </a:r>
            <a:endParaRPr sz="1800">
              <a:solidFill>
                <a:srgbClr val="FFFFFF"/>
              </a:solidFill>
            </a:endParaRPr>
          </a:p>
        </p:txBody>
      </p:sp>
      <p:pic>
        <p:nvPicPr>
          <p:cNvPr id="184" name="Google Shape;184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62723" y="2335600"/>
            <a:ext cx="1863350" cy="2483849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30"/>
          <p:cNvSpPr txBox="1"/>
          <p:nvPr/>
        </p:nvSpPr>
        <p:spPr>
          <a:xfrm>
            <a:off x="8648225" y="4594450"/>
            <a:ext cx="3147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164150" y="192450"/>
            <a:ext cx="4623600" cy="15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Engaging Students in </a:t>
            </a:r>
            <a:endParaRPr sz="40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 Online Library </a:t>
            </a:r>
            <a:endParaRPr sz="2300"/>
          </a:p>
        </p:txBody>
      </p:sp>
      <p:sp>
        <p:nvSpPr>
          <p:cNvPr id="187" name="Google Shape;187;p30"/>
          <p:cNvSpPr txBox="1"/>
          <p:nvPr/>
        </p:nvSpPr>
        <p:spPr>
          <a:xfrm>
            <a:off x="0" y="2003075"/>
            <a:ext cx="4891500" cy="27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2425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SzPts val="1950"/>
              <a:buChar char="●"/>
            </a:pPr>
            <a:r>
              <a:rPr lang="en" sz="1950">
                <a:solidFill>
                  <a:srgbClr val="FFFFFF"/>
                </a:solidFill>
              </a:rPr>
              <a:t>What does “engage” mean</a:t>
            </a:r>
            <a:endParaRPr sz="1950">
              <a:solidFill>
                <a:srgbClr val="FFFFFF"/>
              </a:solidFill>
            </a:endParaRPr>
          </a:p>
          <a:p>
            <a:pPr marL="457200" lvl="0" indent="-3524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50"/>
              <a:buChar char="●"/>
            </a:pPr>
            <a:r>
              <a:rPr lang="en" sz="1950">
                <a:solidFill>
                  <a:srgbClr val="FFFFFF"/>
                </a:solidFill>
              </a:rPr>
              <a:t>Engaging Library Websites</a:t>
            </a:r>
            <a:endParaRPr sz="1950">
              <a:solidFill>
                <a:srgbClr val="FFFFFF"/>
              </a:solidFill>
            </a:endParaRPr>
          </a:p>
          <a:p>
            <a:pPr marL="457200" lvl="0" indent="-3524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50"/>
              <a:buChar char="●"/>
            </a:pPr>
            <a:r>
              <a:rPr lang="en" sz="1950">
                <a:solidFill>
                  <a:srgbClr val="FFFFFF"/>
                </a:solidFill>
              </a:rPr>
              <a:t>Engaging Online Library Instruction</a:t>
            </a:r>
            <a:endParaRPr sz="1950">
              <a:solidFill>
                <a:srgbClr val="FFFFFF"/>
              </a:solidFill>
            </a:endParaRPr>
          </a:p>
          <a:p>
            <a:pPr marL="457200" lvl="0" indent="-3524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50"/>
              <a:buChar char="●"/>
            </a:pPr>
            <a:r>
              <a:rPr lang="en" sz="1950">
                <a:solidFill>
                  <a:srgbClr val="FFFFFF"/>
                </a:solidFill>
              </a:rPr>
              <a:t>Showing engagement to Library Stakeholder</a:t>
            </a:r>
            <a:endParaRPr sz="1950">
              <a:solidFill>
                <a:srgbClr val="FFFFFF"/>
              </a:solidFill>
            </a:endParaRPr>
          </a:p>
          <a:p>
            <a:pPr marL="457200" lvl="0" indent="-3524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50"/>
              <a:buChar char="●"/>
            </a:pPr>
            <a:r>
              <a:rPr lang="en" sz="1950">
                <a:solidFill>
                  <a:srgbClr val="FFFFFF"/>
                </a:solidFill>
              </a:rPr>
              <a:t>What is the long term plan?</a:t>
            </a:r>
            <a:endParaRPr sz="1950">
              <a:solidFill>
                <a:srgbClr val="FFFFFF"/>
              </a:solidFill>
            </a:endParaRPr>
          </a:p>
        </p:txBody>
      </p:sp>
      <p:cxnSp>
        <p:nvCxnSpPr>
          <p:cNvPr id="188" name="Google Shape;188;p30"/>
          <p:cNvCxnSpPr/>
          <p:nvPr/>
        </p:nvCxnSpPr>
        <p:spPr>
          <a:xfrm>
            <a:off x="109425" y="1950300"/>
            <a:ext cx="45825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1"/>
          <p:cNvSpPr/>
          <p:nvPr/>
        </p:nvSpPr>
        <p:spPr>
          <a:xfrm>
            <a:off x="5148850" y="802050"/>
            <a:ext cx="3404100" cy="3373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303030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94" name="Google Shape;194;p31"/>
          <p:cNvCxnSpPr/>
          <p:nvPr/>
        </p:nvCxnSpPr>
        <p:spPr>
          <a:xfrm>
            <a:off x="109425" y="2102700"/>
            <a:ext cx="45825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5" name="Google Shape;195;p31"/>
          <p:cNvSpPr txBox="1"/>
          <p:nvPr/>
        </p:nvSpPr>
        <p:spPr>
          <a:xfrm>
            <a:off x="467175" y="977425"/>
            <a:ext cx="4245300" cy="9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Who are you? </a:t>
            </a:r>
            <a:endParaRPr sz="2300"/>
          </a:p>
        </p:txBody>
      </p:sp>
      <p:sp>
        <p:nvSpPr>
          <p:cNvPr id="196" name="Google Shape;196;p31"/>
          <p:cNvSpPr txBox="1"/>
          <p:nvPr/>
        </p:nvSpPr>
        <p:spPr>
          <a:xfrm>
            <a:off x="5342775" y="498150"/>
            <a:ext cx="3001500" cy="27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0"/>
              <a:t>?</a:t>
            </a:r>
            <a:endParaRPr sz="25000"/>
          </a:p>
        </p:txBody>
      </p:sp>
      <p:sp>
        <p:nvSpPr>
          <p:cNvPr id="197" name="Google Shape;197;p31"/>
          <p:cNvSpPr txBox="1"/>
          <p:nvPr/>
        </p:nvSpPr>
        <p:spPr>
          <a:xfrm>
            <a:off x="467025" y="2349025"/>
            <a:ext cx="4245300" cy="9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Zoom Poll</a:t>
            </a:r>
            <a:endParaRPr sz="2300"/>
          </a:p>
        </p:txBody>
      </p:sp>
      <p:pic>
        <p:nvPicPr>
          <p:cNvPr id="198" name="Google Shape;198;p31"/>
          <p:cNvPicPr preferRelativeResize="0"/>
          <p:nvPr/>
        </p:nvPicPr>
        <p:blipFill rotWithShape="1">
          <a:blip r:embed="rId3">
            <a:alphaModFix/>
          </a:blip>
          <a:srcRect l="6360" t="11284" r="6751" b="11160"/>
          <a:stretch/>
        </p:blipFill>
        <p:spPr>
          <a:xfrm>
            <a:off x="7113550" y="4329875"/>
            <a:ext cx="1655225" cy="7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31"/>
          <p:cNvSpPr txBox="1"/>
          <p:nvPr/>
        </p:nvSpPr>
        <p:spPr>
          <a:xfrm>
            <a:off x="8800625" y="4746850"/>
            <a:ext cx="3147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32"/>
          <p:cNvPicPr preferRelativeResize="0"/>
          <p:nvPr/>
        </p:nvPicPr>
        <p:blipFill rotWithShape="1">
          <a:blip r:embed="rId3">
            <a:alphaModFix/>
          </a:blip>
          <a:srcRect l="6360" t="11284" r="6751" b="11160"/>
          <a:stretch/>
        </p:blipFill>
        <p:spPr>
          <a:xfrm>
            <a:off x="7113550" y="4329875"/>
            <a:ext cx="1655225" cy="7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32"/>
          <p:cNvSpPr txBox="1"/>
          <p:nvPr/>
        </p:nvSpPr>
        <p:spPr>
          <a:xfrm>
            <a:off x="8800625" y="4746850"/>
            <a:ext cx="3147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3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6" name="Google Shape;206;p32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  <a:solidFill>
            <a:srgbClr val="FF0000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Food for thought…..</a:t>
            </a:r>
            <a:endParaRPr/>
          </a:p>
        </p:txBody>
      </p:sp>
      <p:sp>
        <p:nvSpPr>
          <p:cNvPr id="207" name="Google Shape;207;p32"/>
          <p:cNvSpPr txBox="1"/>
          <p:nvPr/>
        </p:nvSpPr>
        <p:spPr>
          <a:xfrm>
            <a:off x="890700" y="1369850"/>
            <a:ext cx="3681300" cy="16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" sz="3600">
                <a:solidFill>
                  <a:schemeClr val="dk1"/>
                </a:solidFill>
              </a:rPr>
              <a:t>Sustainability</a:t>
            </a:r>
            <a:endParaRPr sz="36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" sz="3600">
                <a:solidFill>
                  <a:schemeClr val="dk1"/>
                </a:solidFill>
              </a:rPr>
              <a:t>Workforce</a:t>
            </a:r>
            <a:endParaRPr sz="3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Google Shape;212;p33"/>
          <p:cNvPicPr preferRelativeResize="0"/>
          <p:nvPr/>
        </p:nvPicPr>
        <p:blipFill rotWithShape="1">
          <a:blip r:embed="rId3">
            <a:alphaModFix/>
          </a:blip>
          <a:srcRect l="6360" t="11284" r="6751" b="11160"/>
          <a:stretch/>
        </p:blipFill>
        <p:spPr>
          <a:xfrm>
            <a:off x="7113550" y="4329875"/>
            <a:ext cx="1655225" cy="7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33"/>
          <p:cNvSpPr txBox="1"/>
          <p:nvPr/>
        </p:nvSpPr>
        <p:spPr>
          <a:xfrm>
            <a:off x="8800625" y="4746850"/>
            <a:ext cx="314700" cy="3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4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4" name="Google Shape;214;p33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“engage” mean?</a:t>
            </a:r>
            <a:endParaRPr/>
          </a:p>
        </p:txBody>
      </p:sp>
      <p:pic>
        <p:nvPicPr>
          <p:cNvPr id="215" name="Google Shape;215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93225"/>
            <a:ext cx="4079425" cy="180990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/>
          <p:nvPr/>
        </p:nvSpPr>
        <p:spPr>
          <a:xfrm>
            <a:off x="189600" y="3056400"/>
            <a:ext cx="29820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Source - Google search - engage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217" name="Google Shape;217;p33"/>
          <p:cNvSpPr txBox="1"/>
          <p:nvPr/>
        </p:nvSpPr>
        <p:spPr>
          <a:xfrm>
            <a:off x="4391125" y="1293225"/>
            <a:ext cx="47241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AutoNum type="arabicPeriod"/>
            </a:pPr>
            <a:r>
              <a:rPr lang="en" sz="2100">
                <a:solidFill>
                  <a:schemeClr val="dk1"/>
                </a:solidFill>
              </a:rPr>
              <a:t>occupy, attract, or involve (someone's interest or attention).</a:t>
            </a:r>
            <a:endParaRPr sz="21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AutoNum type="arabicPeriod"/>
            </a:pPr>
            <a:r>
              <a:rPr lang="en" sz="2100">
                <a:solidFill>
                  <a:schemeClr val="dk1"/>
                </a:solidFill>
              </a:rPr>
              <a:t>participate or become involved in.</a:t>
            </a:r>
            <a:endParaRPr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Custom 10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272265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Microsoft Office PowerPoint</Application>
  <PresentationFormat>On-screen Show (16:9)</PresentationFormat>
  <Paragraphs>123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Simple Dark</vt:lpstr>
      <vt:lpstr>Retrospect</vt:lpstr>
      <vt:lpstr>PowerPoint Presentation</vt:lpstr>
      <vt:lpstr>Welcome</vt:lpstr>
      <vt:lpstr>Meeting Logistics</vt:lpstr>
      <vt:lpstr>CCL Reminder</vt:lpstr>
      <vt:lpstr>Featured Speaker</vt:lpstr>
      <vt:lpstr>PowerPoint Presentation</vt:lpstr>
      <vt:lpstr>PowerPoint Presentation</vt:lpstr>
      <vt:lpstr>Food for thought…..</vt:lpstr>
      <vt:lpstr>What does “engage” mean?</vt:lpstr>
      <vt:lpstr>What does “engage” mean in a Physical Library?</vt:lpstr>
      <vt:lpstr>What does “engage” mean in an  ONLINE Library?</vt:lpstr>
      <vt:lpstr>Engaging Library Websites and Content</vt:lpstr>
      <vt:lpstr>Engaging Online Library Instruction</vt:lpstr>
      <vt:lpstr>Library Stakeholders</vt:lpstr>
      <vt:lpstr>What is the long term plan?</vt:lpstr>
      <vt:lpstr>PowerPoint Presentation</vt:lpstr>
      <vt:lpstr>Next Week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lastModifiedBy>Brian Greene</cp:lastModifiedBy>
  <cp:revision>1</cp:revision>
  <dcterms:modified xsi:type="dcterms:W3CDTF">2020-05-08T21:33:23Z</dcterms:modified>
</cp:coreProperties>
</file>