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18288000" cy="10287000"/>
  <p:notesSz cx="6858000" cy="9144000"/>
  <p:embeddedFontLst>
    <p:embeddedFont>
      <p:font typeface="Libre Baskerville" panose="020B0604020202020204" charset="0"/>
      <p:regular r:id="rId8"/>
    </p:embeddedFont>
    <p:embeddedFont>
      <p:font typeface="Libre Baskerville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ibre Baskerville Italics" panose="020B0604020202020204" charset="0"/>
      <p:regular r:id="rId14"/>
    </p:embeddedFont>
    <p:embeddedFont>
      <p:font typeface="Arimo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72B1E-F5AE-4671-965B-F8D2D75E80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FB60C-7432-4938-9D29-8350233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B60C-7432-4938-9D29-83502331C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0615" t="17543" r="1205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86600" y="647700"/>
            <a:ext cx="11174104" cy="8901103"/>
          </a:xfrm>
          <a:prstGeom prst="rect">
            <a:avLst/>
          </a:prstGeom>
          <a:solidFill>
            <a:srgbClr val="312E2D"/>
          </a:solidFill>
        </p:spPr>
      </p:sp>
      <p:sp>
        <p:nvSpPr>
          <p:cNvPr id="3" name="TextBox 3"/>
          <p:cNvSpPr txBox="1"/>
          <p:nvPr/>
        </p:nvSpPr>
        <p:spPr>
          <a:xfrm>
            <a:off x="7970302" y="3619869"/>
            <a:ext cx="8763824" cy="213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98"/>
              </a:lnSpc>
            </a:pPr>
            <a:r>
              <a:rPr lang="en-US" sz="6998" spc="209" dirty="0">
                <a:solidFill>
                  <a:srgbClr val="E7E9EC"/>
                </a:solidFill>
                <a:latin typeface="Libre Baskerville Italics"/>
              </a:rPr>
              <a:t>ANTI-RACISM &amp;</a:t>
            </a:r>
          </a:p>
          <a:p>
            <a:pPr algn="r">
              <a:lnSpc>
                <a:spcPts val="8398"/>
              </a:lnSpc>
            </a:pPr>
            <a:r>
              <a:rPr lang="en-US" sz="6998" spc="209" dirty="0">
                <a:solidFill>
                  <a:srgbClr val="E7E9EC"/>
                </a:solidFill>
                <a:latin typeface="Libre Baskerville Italics"/>
              </a:rPr>
              <a:t>LIBRARIES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20200" y="6366747"/>
            <a:ext cx="7513926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74"/>
              </a:lnSpc>
            </a:pPr>
            <a:r>
              <a:rPr lang="en-US" sz="3000" spc="78" dirty="0">
                <a:solidFill>
                  <a:srgbClr val="E7E9EC"/>
                </a:solidFill>
                <a:latin typeface="Libre Baskerville"/>
              </a:rPr>
              <a:t>A  C O N V E R S A T I O N  W I T H</a:t>
            </a:r>
          </a:p>
          <a:p>
            <a:pPr algn="r">
              <a:lnSpc>
                <a:spcPts val="3674"/>
              </a:lnSpc>
            </a:pPr>
            <a:r>
              <a:rPr lang="en-US" sz="3000" spc="39" dirty="0">
                <a:solidFill>
                  <a:srgbClr val="E7E9EC"/>
                </a:solidFill>
                <a:latin typeface="Arimo"/>
              </a:rPr>
              <a:t>A L A  P R E S I D E N T</a:t>
            </a:r>
          </a:p>
          <a:p>
            <a:pPr algn="r">
              <a:lnSpc>
                <a:spcPts val="3674"/>
              </a:lnSpc>
            </a:pPr>
            <a:r>
              <a:rPr lang="en-US" sz="3000" spc="39" dirty="0">
                <a:solidFill>
                  <a:srgbClr val="E7E9EC"/>
                </a:solidFill>
                <a:latin typeface="Arimo"/>
              </a:rPr>
              <a:t>J U L I U S  C .  J E F </a:t>
            </a:r>
            <a:r>
              <a:rPr lang="en-US" sz="3000" spc="39" dirty="0" err="1">
                <a:solidFill>
                  <a:srgbClr val="E7E9EC"/>
                </a:solidFill>
                <a:latin typeface="Arimo"/>
              </a:rPr>
              <a:t>F</a:t>
            </a:r>
            <a:r>
              <a:rPr lang="en-US" sz="3000" spc="39" dirty="0" smtClean="0">
                <a:solidFill>
                  <a:srgbClr val="E7E9EC"/>
                </a:solidFill>
                <a:latin typeface="Arimo"/>
              </a:rPr>
              <a:t> </a:t>
            </a:r>
            <a:r>
              <a:rPr lang="en-US" sz="3000" spc="39" dirty="0">
                <a:solidFill>
                  <a:srgbClr val="E7E9EC"/>
                </a:solidFill>
                <a:latin typeface="Arimo"/>
              </a:rPr>
              <a:t>E R S O </a:t>
            </a:r>
            <a:r>
              <a:rPr lang="en-US" sz="3000" spc="39" dirty="0" smtClean="0">
                <a:solidFill>
                  <a:srgbClr val="E7E9EC"/>
                </a:solidFill>
                <a:latin typeface="Arimo"/>
              </a:rPr>
              <a:t>N,  </a:t>
            </a:r>
            <a:r>
              <a:rPr lang="en-US" sz="3000" spc="39" dirty="0">
                <a:solidFill>
                  <a:srgbClr val="E7E9EC"/>
                </a:solidFill>
                <a:latin typeface="Arimo"/>
              </a:rPr>
              <a:t>J R 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68606" y="1328866"/>
            <a:ext cx="776552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000" spc="359" dirty="0">
                <a:solidFill>
                  <a:srgbClr val="E7E9EC"/>
                </a:solidFill>
                <a:latin typeface="Libre Baskerville"/>
              </a:rPr>
              <a:t>WELCOME</a:t>
            </a:r>
          </a:p>
          <a:p>
            <a:pPr algn="r">
              <a:lnSpc>
                <a:spcPts val="3674"/>
              </a:lnSpc>
            </a:pPr>
            <a:r>
              <a:rPr lang="en-US" sz="2624" spc="262" dirty="0">
                <a:solidFill>
                  <a:srgbClr val="E7E9EC"/>
                </a:solidFill>
                <a:latin typeface="Libre Baskerville"/>
              </a:rPr>
              <a:t>CCL FALL 2020 WORKSHOP</a:t>
            </a:r>
          </a:p>
        </p:txBody>
      </p:sp>
      <p:sp>
        <p:nvSpPr>
          <p:cNvPr id="6" name="AutoShape 6"/>
          <p:cNvSpPr/>
          <p:nvPr/>
        </p:nvSpPr>
        <p:spPr>
          <a:xfrm>
            <a:off x="11130414" y="5873165"/>
            <a:ext cx="5603712" cy="83327"/>
          </a:xfrm>
          <a:prstGeom prst="rect">
            <a:avLst/>
          </a:prstGeom>
          <a:solidFill>
            <a:srgbClr val="E7E9EC"/>
          </a:solidFill>
        </p:spPr>
      </p:sp>
      <p:sp>
        <p:nvSpPr>
          <p:cNvPr id="7" name="TextBox 7"/>
          <p:cNvSpPr txBox="1"/>
          <p:nvPr/>
        </p:nvSpPr>
        <p:spPr>
          <a:xfrm>
            <a:off x="9244084" y="8263533"/>
            <a:ext cx="75139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Libre Baskerville"/>
              </a:rPr>
              <a:t>December 10, </a:t>
            </a:r>
            <a:r>
              <a:rPr lang="en-US" sz="2600" dirty="0" smtClean="0">
                <a:solidFill>
                  <a:srgbClr val="FFFFFF"/>
                </a:solidFill>
                <a:latin typeface="Libre Baskerville"/>
              </a:rPr>
              <a:t>2020</a:t>
            </a:r>
          </a:p>
          <a:p>
            <a:pPr algn="r">
              <a:lnSpc>
                <a:spcPts val="3640"/>
              </a:lnSpc>
            </a:pPr>
            <a:r>
              <a:rPr lang="en-US" sz="2000" dirty="0" smtClean="0">
                <a:solidFill>
                  <a:srgbClr val="FFFFFF"/>
                </a:solidFill>
                <a:latin typeface="Libre Baskerville"/>
              </a:rPr>
              <a:t>Moderator: Romelia Salinas, rsalinas12@mtsac.edu</a:t>
            </a:r>
            <a:endParaRPr lang="en-US" sz="2000" dirty="0">
              <a:solidFill>
                <a:srgbClr val="FFFFFF"/>
              </a:solidFill>
              <a:latin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7959" y="9353550"/>
            <a:ext cx="5410200" cy="1524000"/>
          </a:xfrm>
          <a:prstGeom prst="rect">
            <a:avLst/>
          </a:prstGeom>
          <a:solidFill>
            <a:srgbClr val="E7E9EC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7959" y="-571500"/>
            <a:ext cx="5410200" cy="1524000"/>
          </a:xfrm>
          <a:prstGeom prst="rect">
            <a:avLst/>
          </a:prstGeom>
          <a:solidFill>
            <a:srgbClr val="E7E9EC">
              <a:alpha val="89803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7138146" y="3711139"/>
            <a:ext cx="10706905" cy="671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8615" lvl="1" indent="-289308">
              <a:lnSpc>
                <a:spcPts val="3859"/>
              </a:lnSpc>
              <a:buFont typeface="Arial"/>
              <a:buChar char="•"/>
            </a:pPr>
            <a:r>
              <a:rPr lang="en-US" sz="2680" spc="241" dirty="0">
                <a:solidFill>
                  <a:srgbClr val="E7E9EC"/>
                </a:solidFill>
                <a:latin typeface="Libre Baskerville"/>
              </a:rPr>
              <a:t>Q&amp;A following the presentation</a:t>
            </a:r>
          </a:p>
          <a:p>
            <a:pPr>
              <a:lnSpc>
                <a:spcPts val="3859"/>
              </a:lnSpc>
            </a:pPr>
            <a:endParaRPr lang="en-US" sz="2680" spc="241" dirty="0">
              <a:solidFill>
                <a:srgbClr val="E7E9EC"/>
              </a:solidFill>
              <a:latin typeface="Libre Baskerville"/>
            </a:endParaRPr>
          </a:p>
          <a:p>
            <a:pPr marL="578616" lvl="1" indent="-289308" algn="l">
              <a:lnSpc>
                <a:spcPts val="3859"/>
              </a:lnSpc>
              <a:buFont typeface="Arial"/>
              <a:buChar char="•"/>
            </a:pPr>
            <a:r>
              <a:rPr lang="en-US" sz="2680" spc="241" dirty="0">
                <a:solidFill>
                  <a:srgbClr val="E7E9EC"/>
                </a:solidFill>
                <a:latin typeface="Libre Baskerville"/>
              </a:rPr>
              <a:t>Submit questions via the Q&amp;A option</a:t>
            </a:r>
          </a:p>
          <a:p>
            <a:pPr algn="l">
              <a:lnSpc>
                <a:spcPts val="3859"/>
              </a:lnSpc>
            </a:pPr>
            <a:endParaRPr lang="en-US" sz="2680" spc="241" dirty="0">
              <a:solidFill>
                <a:srgbClr val="E7E9EC"/>
              </a:solidFill>
              <a:latin typeface="Libre Baskerville"/>
            </a:endParaRPr>
          </a:p>
          <a:p>
            <a:pPr marL="578615" lvl="1" indent="-289308" algn="l">
              <a:lnSpc>
                <a:spcPts val="3859"/>
              </a:lnSpc>
              <a:buFont typeface="Arial"/>
              <a:buChar char="•"/>
            </a:pPr>
            <a:r>
              <a:rPr lang="en-US" sz="2680" spc="241" dirty="0">
                <a:solidFill>
                  <a:srgbClr val="E7E9EC"/>
                </a:solidFill>
                <a:latin typeface="Libre Baskerville"/>
              </a:rPr>
              <a:t>Chat will be used by panelist to share information </a:t>
            </a:r>
            <a:r>
              <a:rPr lang="en-US" sz="2680" spc="241" dirty="0" smtClean="0">
                <a:solidFill>
                  <a:srgbClr val="E7E9EC"/>
                </a:solidFill>
                <a:latin typeface="Libre Baskerville"/>
              </a:rPr>
              <a:t>only</a:t>
            </a:r>
          </a:p>
          <a:p>
            <a:pPr algn="l">
              <a:lnSpc>
                <a:spcPts val="3859"/>
              </a:lnSpc>
            </a:pPr>
            <a:endParaRPr lang="en-US" sz="2680" spc="241" dirty="0">
              <a:solidFill>
                <a:srgbClr val="E7E9EC"/>
              </a:solidFill>
              <a:latin typeface="Libre Baskerville"/>
            </a:endParaRPr>
          </a:p>
          <a:p>
            <a:pPr marL="578615" lvl="1" indent="-289308" algn="l">
              <a:lnSpc>
                <a:spcPts val="3859"/>
              </a:lnSpc>
              <a:buFont typeface="Arial"/>
              <a:buChar char="•"/>
            </a:pPr>
            <a:r>
              <a:rPr lang="en-US" sz="2680" spc="241" dirty="0">
                <a:solidFill>
                  <a:srgbClr val="E7E9EC"/>
                </a:solidFill>
                <a:latin typeface="Libre Baskerville"/>
              </a:rPr>
              <a:t>Please submit evaluation form which will be emailed </a:t>
            </a:r>
            <a:r>
              <a:rPr lang="en-US" sz="2680" spc="241" dirty="0" smtClean="0">
                <a:solidFill>
                  <a:srgbClr val="E7E9EC"/>
                </a:solidFill>
                <a:latin typeface="Libre Baskerville"/>
              </a:rPr>
              <a:t>out following </a:t>
            </a:r>
            <a:r>
              <a:rPr lang="en-US" sz="2680" spc="241" dirty="0">
                <a:solidFill>
                  <a:srgbClr val="E7E9EC"/>
                </a:solidFill>
                <a:latin typeface="Libre Baskerville"/>
              </a:rPr>
              <a:t>the event</a:t>
            </a:r>
          </a:p>
          <a:p>
            <a:pPr algn="l">
              <a:lnSpc>
                <a:spcPts val="3859"/>
              </a:lnSpc>
            </a:pPr>
            <a:endParaRPr lang="en-US" sz="2680" spc="241" dirty="0">
              <a:solidFill>
                <a:srgbClr val="E7E9EC"/>
              </a:solidFill>
              <a:latin typeface="Libre Baskerville"/>
            </a:endParaRPr>
          </a:p>
          <a:p>
            <a:pPr algn="l">
              <a:lnSpc>
                <a:spcPts val="6700"/>
              </a:lnSpc>
            </a:pPr>
            <a:endParaRPr lang="en-US" sz="2680" spc="241" dirty="0">
              <a:solidFill>
                <a:srgbClr val="E7E9EC"/>
              </a:solidFill>
              <a:latin typeface="Libre Baskerville"/>
            </a:endParaRPr>
          </a:p>
          <a:p>
            <a:pPr algn="l">
              <a:lnSpc>
                <a:spcPts val="6700"/>
              </a:lnSpc>
            </a:pPr>
            <a:endParaRPr lang="en-US" sz="2680" spc="241" dirty="0">
              <a:solidFill>
                <a:srgbClr val="E7E9EC"/>
              </a:solidFill>
              <a:latin typeface="Libre Baskerville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284676" y="3275360"/>
            <a:ext cx="5124450" cy="76200"/>
          </a:xfrm>
          <a:prstGeom prst="rect">
            <a:avLst/>
          </a:prstGeom>
          <a:solidFill>
            <a:srgbClr val="E7E9EC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6274" r="6274"/>
          <a:stretch>
            <a:fillRect/>
          </a:stretch>
        </p:blipFill>
        <p:spPr>
          <a:xfrm>
            <a:off x="1027218" y="1028700"/>
            <a:ext cx="5410200" cy="82486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01752" y="1028383"/>
            <a:ext cx="10157548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800">
                <a:solidFill>
                  <a:srgbClr val="E7E9EC"/>
                </a:solidFill>
                <a:latin typeface="Libre Baskerville Bold"/>
              </a:rPr>
              <a:t>Anti-Racism &amp; Libraries: A Conversation with ALA President Julius C. Jefferson, jr.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4676" y="2500812"/>
            <a:ext cx="9750405" cy="53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160">
                <a:solidFill>
                  <a:srgbClr val="E7E9EC"/>
                </a:solidFill>
                <a:latin typeface="Libre Baskerville Bold"/>
              </a:rPr>
              <a:t>MEETING LOGISTICS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8725" y="9427514"/>
            <a:ext cx="4869119" cy="65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  <a:spcBef>
                <a:spcPct val="0"/>
              </a:spcBef>
            </a:pPr>
            <a:r>
              <a:rPr lang="en-US" sz="1906">
                <a:solidFill>
                  <a:srgbClr val="FFFFFF"/>
                </a:solidFill>
                <a:latin typeface="Libre Baskerville"/>
              </a:rPr>
              <a:t>Photo by Mariia Zakatiura on Unsplash</a:t>
            </a:r>
          </a:p>
          <a:p>
            <a:pPr algn="ctr">
              <a:lnSpc>
                <a:spcPts val="2669"/>
              </a:lnSpc>
              <a:spcBef>
                <a:spcPct val="0"/>
              </a:spcBef>
            </a:pPr>
            <a:endParaRPr lang="en-US" sz="1906">
              <a:solidFill>
                <a:srgbClr val="FFFFFF"/>
              </a:solidFill>
              <a:latin typeface="Libre Baskerville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86523" y="2576989"/>
            <a:ext cx="6885819" cy="145392"/>
          </a:xfrm>
          <a:prstGeom prst="rect">
            <a:avLst/>
          </a:prstGeom>
          <a:solidFill>
            <a:srgbClr val="141414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7712" y="9353550"/>
            <a:ext cx="5858191" cy="1524000"/>
          </a:xfrm>
          <a:prstGeom prst="rect">
            <a:avLst/>
          </a:prstGeom>
          <a:solidFill>
            <a:srgbClr val="141414"/>
          </a:solidFill>
        </p:spPr>
      </p:sp>
      <p:sp>
        <p:nvSpPr>
          <p:cNvPr id="4" name="AutoShape 4"/>
          <p:cNvSpPr/>
          <p:nvPr/>
        </p:nvSpPr>
        <p:spPr>
          <a:xfrm>
            <a:off x="1028206" y="-571500"/>
            <a:ext cx="5857697" cy="1524000"/>
          </a:xfrm>
          <a:prstGeom prst="rect">
            <a:avLst/>
          </a:prstGeom>
          <a:solidFill>
            <a:srgbClr val="141414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3111" b="5008"/>
          <a:stretch>
            <a:fillRect/>
          </a:stretch>
        </p:blipFill>
        <p:spPr>
          <a:xfrm>
            <a:off x="1187173" y="952500"/>
            <a:ext cx="5058661" cy="13711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79996" y="1281628"/>
            <a:ext cx="13692345" cy="129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87"/>
              </a:lnSpc>
            </a:pPr>
            <a:r>
              <a:rPr lang="en-US" sz="7562">
                <a:solidFill>
                  <a:srgbClr val="141414"/>
                </a:solidFill>
                <a:latin typeface="Libre Baskerville Italics"/>
              </a:rPr>
              <a:t>New Strategic Goal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600" y="2323620"/>
            <a:ext cx="17190980" cy="805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5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845"/>
              </a:lnSpc>
              <a:spcBef>
                <a:spcPct val="0"/>
              </a:spcBef>
            </a:pPr>
            <a:r>
              <a:rPr lang="en-US" sz="2746" dirty="0">
                <a:solidFill>
                  <a:srgbClr val="141414"/>
                </a:solidFill>
                <a:latin typeface="Libre Baskerville Bold"/>
              </a:rPr>
              <a:t>Goal D:  Collaborate with libraries, districts and other entities in the work needed to support social justice, dismantle structural racism, and promote anti-racism in California’s Community Colleges</a:t>
            </a:r>
          </a:p>
          <a:p>
            <a:pPr>
              <a:lnSpc>
                <a:spcPts val="2240"/>
              </a:lnSpc>
              <a:spcBef>
                <a:spcPct val="0"/>
              </a:spcBef>
            </a:pPr>
            <a:endParaRPr lang="en-US" sz="2746" dirty="0">
              <a:solidFill>
                <a:srgbClr val="141414"/>
              </a:solidFill>
              <a:latin typeface="Libre Baskerville Bold"/>
            </a:endParaRPr>
          </a:p>
          <a:p>
            <a:pPr marL="592989" lvl="1" indent="-296494">
              <a:lnSpc>
                <a:spcPts val="3845"/>
              </a:lnSpc>
              <a:spcAft>
                <a:spcPts val="1200"/>
              </a:spcAft>
              <a:buFont typeface="Arial"/>
              <a:buChar char="•"/>
            </a:pPr>
            <a:r>
              <a:rPr lang="en-US" sz="2746" dirty="0" smtClean="0">
                <a:solidFill>
                  <a:srgbClr val="141414"/>
                </a:solidFill>
                <a:latin typeface="Libre Baskerville"/>
              </a:rPr>
              <a:t>Strategy D1 </a:t>
            </a:r>
            <a:r>
              <a:rPr lang="en-US" sz="2746" dirty="0">
                <a:solidFill>
                  <a:srgbClr val="141414"/>
                </a:solidFill>
                <a:latin typeface="Libre Baskerville"/>
              </a:rPr>
              <a:t>– Support the development of strategies, policy and procedure at the local and statewide level to improve access and success for historically marginalized </a:t>
            </a:r>
            <a:r>
              <a:rPr lang="en-US" sz="2746" dirty="0" smtClean="0">
                <a:solidFill>
                  <a:srgbClr val="141414"/>
                </a:solidFill>
                <a:latin typeface="Libre Baskerville"/>
              </a:rPr>
              <a:t>populations</a:t>
            </a:r>
            <a:endParaRPr lang="en-US" sz="1000" dirty="0">
              <a:solidFill>
                <a:srgbClr val="141414"/>
              </a:solidFill>
              <a:latin typeface="Libre Baskerville"/>
            </a:endParaRPr>
          </a:p>
          <a:p>
            <a:pPr marL="592989" lvl="1" indent="-296494">
              <a:lnSpc>
                <a:spcPts val="3845"/>
              </a:lnSpc>
              <a:spcAft>
                <a:spcPts val="1200"/>
              </a:spcAft>
              <a:buFont typeface="Arial"/>
              <a:buChar char="•"/>
            </a:pPr>
            <a:r>
              <a:rPr lang="en-US" sz="2746" dirty="0" smtClean="0">
                <a:solidFill>
                  <a:srgbClr val="141414"/>
                </a:solidFill>
                <a:latin typeface="Libre Baskerville"/>
              </a:rPr>
              <a:t>Strategy D2 </a:t>
            </a:r>
            <a:r>
              <a:rPr lang="en-US" sz="2746" dirty="0">
                <a:solidFill>
                  <a:srgbClr val="141414"/>
                </a:solidFill>
                <a:latin typeface="Libre Baskerville"/>
              </a:rPr>
              <a:t>– Promote the acquisition of collections and resources that support inclusive and </a:t>
            </a:r>
            <a:r>
              <a:rPr lang="en-US" sz="2746" dirty="0" smtClean="0">
                <a:solidFill>
                  <a:srgbClr val="141414"/>
                </a:solidFill>
                <a:latin typeface="Libre Baskerville"/>
              </a:rPr>
              <a:t>anti-racist </a:t>
            </a:r>
            <a:r>
              <a:rPr lang="en-US" sz="2746" dirty="0">
                <a:solidFill>
                  <a:srgbClr val="141414"/>
                </a:solidFill>
                <a:latin typeface="Libre Baskerville"/>
              </a:rPr>
              <a:t>programs and curriculum, reflective of the community at large</a:t>
            </a:r>
          </a:p>
          <a:p>
            <a:pPr marL="592989" lvl="1" indent="-296494">
              <a:lnSpc>
                <a:spcPts val="3845"/>
              </a:lnSpc>
              <a:spcAft>
                <a:spcPts val="1200"/>
              </a:spcAft>
              <a:buFont typeface="Arial"/>
              <a:buChar char="•"/>
            </a:pPr>
            <a:r>
              <a:rPr lang="en-US" sz="2746" dirty="0">
                <a:solidFill>
                  <a:srgbClr val="141414"/>
                </a:solidFill>
                <a:latin typeface="Libre Baskerville"/>
              </a:rPr>
              <a:t>Strategy D3 – Support libraries in providing inclusive and welcoming learning environments that are safe and accessible, ensuring equitable access to library materials and services</a:t>
            </a:r>
          </a:p>
          <a:p>
            <a:pPr marL="592989" lvl="1" indent="-296494">
              <a:lnSpc>
                <a:spcPts val="3845"/>
              </a:lnSpc>
              <a:spcAft>
                <a:spcPts val="1200"/>
              </a:spcAft>
              <a:buFont typeface="Arial"/>
              <a:buChar char="•"/>
            </a:pPr>
            <a:r>
              <a:rPr lang="en-US" sz="2746" dirty="0">
                <a:solidFill>
                  <a:srgbClr val="141414"/>
                </a:solidFill>
                <a:latin typeface="Libre Baskerville"/>
              </a:rPr>
              <a:t>Strategy D4 – Encourage the recruitment, hiring and retention of librarians and library staff from diverse backgrounds</a:t>
            </a:r>
          </a:p>
          <a:p>
            <a:pPr>
              <a:lnSpc>
                <a:spcPts val="3244"/>
              </a:lnSpc>
              <a:spcBef>
                <a:spcPct val="0"/>
              </a:spcBef>
            </a:pPr>
            <a:endParaRPr lang="en-US" sz="2746" dirty="0">
              <a:solidFill>
                <a:srgbClr val="141414"/>
              </a:solidFill>
              <a:latin typeface="Libre Baskerville"/>
            </a:endParaRPr>
          </a:p>
          <a:p>
            <a:pPr>
              <a:lnSpc>
                <a:spcPts val="3244"/>
              </a:lnSpc>
              <a:spcBef>
                <a:spcPct val="0"/>
              </a:spcBef>
            </a:pPr>
            <a:endParaRPr lang="en-US" sz="2746" dirty="0">
              <a:solidFill>
                <a:srgbClr val="141414"/>
              </a:solidFill>
              <a:latin typeface="Libre Baskerville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7959" y="9353550"/>
            <a:ext cx="5410200" cy="1524000"/>
          </a:xfrm>
          <a:prstGeom prst="rect">
            <a:avLst/>
          </a:prstGeom>
          <a:solidFill>
            <a:srgbClr val="141414"/>
          </a:solidFill>
        </p:spPr>
      </p:sp>
      <p:sp>
        <p:nvSpPr>
          <p:cNvPr id="3" name="TextBox 3"/>
          <p:cNvSpPr txBox="1"/>
          <p:nvPr/>
        </p:nvSpPr>
        <p:spPr>
          <a:xfrm>
            <a:off x="558082" y="1376791"/>
            <a:ext cx="17223152" cy="226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4"/>
              </a:lnSpc>
            </a:pPr>
            <a:r>
              <a:rPr lang="en-US" sz="2852" dirty="0">
                <a:solidFill>
                  <a:srgbClr val="141414"/>
                </a:solidFill>
                <a:latin typeface="Libre Baskerville"/>
              </a:rPr>
              <a:t>The Spectrum Scholarship Program actively recruits and provides scholarships to American Indian/Alaska Native, Asian, Black/African American, Hispanic/Latino, Middle Eastern and North African, and/or Native Hawaiian/Other Pacific Islander students to assist them with obtaining a graduate degree and leadership positions within the profession and ALA.</a:t>
            </a:r>
          </a:p>
        </p:txBody>
      </p:sp>
      <p:sp>
        <p:nvSpPr>
          <p:cNvPr id="4" name="AutoShape 4"/>
          <p:cNvSpPr/>
          <p:nvPr/>
        </p:nvSpPr>
        <p:spPr>
          <a:xfrm>
            <a:off x="567181" y="1124804"/>
            <a:ext cx="11839433" cy="104993"/>
          </a:xfrm>
          <a:prstGeom prst="rect">
            <a:avLst/>
          </a:prstGeom>
          <a:solidFill>
            <a:srgbClr val="141414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400" b="1331"/>
          <a:stretch>
            <a:fillRect/>
          </a:stretch>
        </p:blipFill>
        <p:spPr>
          <a:xfrm>
            <a:off x="51318" y="3808458"/>
            <a:ext cx="18236681" cy="647854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7181" y="326371"/>
            <a:ext cx="1297548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>
                <a:solidFill>
                  <a:srgbClr val="141414"/>
                </a:solidFill>
                <a:latin typeface="Libre Baskerville Bold"/>
              </a:rPr>
              <a:t>ALA Spectrum Scholarship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" r="33"/>
          <a:stretch>
            <a:fillRect/>
          </a:stretch>
        </p:blipFill>
        <p:spPr>
          <a:xfrm>
            <a:off x="607645" y="2260600"/>
            <a:ext cx="2880969" cy="288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3" r="33"/>
          <a:stretch>
            <a:fillRect/>
          </a:stretch>
        </p:blipFill>
        <p:spPr>
          <a:xfrm>
            <a:off x="4097811" y="4765941"/>
            <a:ext cx="2880969" cy="2882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2474" b="12474"/>
          <a:stretch>
            <a:fillRect/>
          </a:stretch>
        </p:blipFill>
        <p:spPr>
          <a:xfrm>
            <a:off x="7428773" y="2081026"/>
            <a:ext cx="2880969" cy="2882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4800" y="297180"/>
            <a:ext cx="17297400" cy="1462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144" dirty="0" smtClean="0">
                <a:solidFill>
                  <a:srgbClr val="141414"/>
                </a:solidFill>
                <a:latin typeface="Libre Baskerville Bold"/>
              </a:rPr>
              <a:t>CCL </a:t>
            </a:r>
            <a:r>
              <a:rPr lang="en-US" sz="4800" spc="144" dirty="0">
                <a:solidFill>
                  <a:srgbClr val="141414"/>
                </a:solidFill>
                <a:latin typeface="Libre Baskerville Bold"/>
              </a:rPr>
              <a:t>Professional Development </a:t>
            </a:r>
            <a:endParaRPr lang="en-US" sz="4800" spc="144" dirty="0" smtClean="0">
              <a:solidFill>
                <a:srgbClr val="141414"/>
              </a:solidFill>
              <a:latin typeface="Libre Baskerville Bold"/>
            </a:endParaRPr>
          </a:p>
          <a:p>
            <a:pPr algn="ctr">
              <a:lnSpc>
                <a:spcPts val="5759"/>
              </a:lnSpc>
            </a:pPr>
            <a:r>
              <a:rPr lang="en-US" sz="4800" spc="144" dirty="0" smtClean="0">
                <a:solidFill>
                  <a:srgbClr val="141414"/>
                </a:solidFill>
                <a:latin typeface="Libre Baskerville Bold"/>
              </a:rPr>
              <a:t>&amp; </a:t>
            </a:r>
            <a:r>
              <a:rPr lang="en-US" sz="4800" spc="144" dirty="0">
                <a:solidFill>
                  <a:srgbClr val="141414"/>
                </a:solidFill>
                <a:latin typeface="Libre Baskerville Bold"/>
              </a:rPr>
              <a:t>Leadership Team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97246" y="5251598"/>
            <a:ext cx="4289538" cy="889118"/>
            <a:chOff x="0" y="0"/>
            <a:chExt cx="5719383" cy="1185490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5716014" cy="525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41414"/>
                  </a:solidFill>
                  <a:latin typeface="Libre Baskerville"/>
                </a:rPr>
                <a:t>Romelia Salinas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82570"/>
              <a:ext cx="5719383" cy="50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100">
                  <a:solidFill>
                    <a:srgbClr val="141414"/>
                  </a:solidFill>
                  <a:latin typeface="Libre Baskerville"/>
                </a:rPr>
                <a:t>Mt. San Antonio College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13978" y="7879655"/>
            <a:ext cx="4289538" cy="889118"/>
            <a:chOff x="0" y="0"/>
            <a:chExt cx="5719383" cy="118549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5716014" cy="525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41414"/>
                  </a:solidFill>
                  <a:latin typeface="Libre Baskerville"/>
                </a:rPr>
                <a:t>Eric Hanson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82570"/>
              <a:ext cx="5719383" cy="50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100">
                  <a:solidFill>
                    <a:srgbClr val="141414"/>
                  </a:solidFill>
                  <a:latin typeface="Libre Baskerville"/>
                </a:rPr>
                <a:t>Glendale Community College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99231" y="5143500"/>
            <a:ext cx="4289538" cy="889118"/>
            <a:chOff x="0" y="0"/>
            <a:chExt cx="5719383" cy="118549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5716014" cy="525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41414"/>
                  </a:solidFill>
                  <a:latin typeface="Libre Baskerville"/>
                </a:rPr>
                <a:t>Evelyn Lord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82570"/>
              <a:ext cx="5719383" cy="50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100">
                  <a:solidFill>
                    <a:srgbClr val="141414"/>
                  </a:solidFill>
                  <a:latin typeface="Libre Baskerville"/>
                </a:rPr>
                <a:t>Peralta Community College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-447675" y="9429750"/>
            <a:ext cx="19183350" cy="1524000"/>
          </a:xfrm>
          <a:prstGeom prst="rect">
            <a:avLst/>
          </a:prstGeom>
          <a:solidFill>
            <a:srgbClr val="141414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l="10214" r="10214"/>
          <a:stretch>
            <a:fillRect/>
          </a:stretch>
        </p:blipFill>
        <p:spPr>
          <a:xfrm>
            <a:off x="11271507" y="4963926"/>
            <a:ext cx="2880969" cy="2882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480626" y="7908230"/>
            <a:ext cx="4632668" cy="889118"/>
            <a:chOff x="0" y="0"/>
            <a:chExt cx="6176890" cy="118549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8100"/>
              <a:ext cx="6173252" cy="525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41414"/>
                  </a:solidFill>
                  <a:latin typeface="Libre Baskerville"/>
                </a:rPr>
                <a:t>Brian Lym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2570"/>
              <a:ext cx="6176890" cy="50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100">
                  <a:solidFill>
                    <a:srgbClr val="141414"/>
                  </a:solidFill>
                  <a:latin typeface="Libre Baskerville"/>
                </a:rPr>
                <a:t>Napa Valley College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152476" y="4963926"/>
            <a:ext cx="4289538" cy="889118"/>
            <a:chOff x="0" y="0"/>
            <a:chExt cx="5719383" cy="118549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8100"/>
              <a:ext cx="5716014" cy="525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41414"/>
                  </a:solidFill>
                  <a:latin typeface="Libre Baskerville"/>
                </a:rPr>
                <a:t>Tina Inzerilla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82570"/>
              <a:ext cx="5719383" cy="50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100">
                  <a:solidFill>
                    <a:srgbClr val="141414"/>
                  </a:solidFill>
                  <a:latin typeface="Libre Baskerville"/>
                </a:rPr>
                <a:t>La Positas College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 t="7940" b="7940"/>
          <a:stretch>
            <a:fillRect/>
          </a:stretch>
        </p:blipFill>
        <p:spPr>
          <a:xfrm>
            <a:off x="14856760" y="1883041"/>
            <a:ext cx="2880969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51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342</Words>
  <Application>Microsoft Office PowerPoint</Application>
  <PresentationFormat>Custom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Libre Baskerville</vt:lpstr>
      <vt:lpstr>Libre Baskerville Bold</vt:lpstr>
      <vt:lpstr>Arial</vt:lpstr>
      <vt:lpstr>Calibri</vt:lpstr>
      <vt:lpstr>Libre Baskerville Italics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 and Son Portrait Presentation</dc:title>
  <dc:creator>Salinas, Romelia</dc:creator>
  <cp:lastModifiedBy>Salinas, Romelia</cp:lastModifiedBy>
  <cp:revision>12</cp:revision>
  <dcterms:created xsi:type="dcterms:W3CDTF">2006-08-16T00:00:00Z</dcterms:created>
  <dcterms:modified xsi:type="dcterms:W3CDTF">2020-12-10T20:42:23Z</dcterms:modified>
  <dc:identifier>DAEMB5V2ULg</dc:identifier>
</cp:coreProperties>
</file>