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6" r:id="rId7"/>
    <p:sldId id="263" r:id="rId8"/>
    <p:sldId id="265" r:id="rId9"/>
    <p:sldId id="268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10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BF37-8442-FD49-8DB4-80117EB5F9C5}" type="datetimeFigureOut">
              <a:rPr lang="en-US" smtClean="0"/>
              <a:t>3/20/19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B5AD-3B83-E040-9F95-FB204B71B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085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BF37-8442-FD49-8DB4-80117EB5F9C5}" type="datetimeFigureOut">
              <a:rPr lang="en-US" smtClean="0"/>
              <a:t>3/20/19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B5AD-3B83-E040-9F95-FB204B71B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740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BF37-8442-FD49-8DB4-80117EB5F9C5}" type="datetimeFigureOut">
              <a:rPr lang="en-US" smtClean="0"/>
              <a:t>3/20/19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B5AD-3B83-E040-9F95-FB204B71B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967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BF37-8442-FD49-8DB4-80117EB5F9C5}" type="datetimeFigureOut">
              <a:rPr lang="en-US" smtClean="0"/>
              <a:t>3/20/19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B5AD-3B83-E040-9F95-FB204B71B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097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BF37-8442-FD49-8DB4-80117EB5F9C5}" type="datetimeFigureOut">
              <a:rPr lang="en-US" smtClean="0"/>
              <a:t>3/20/19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B5AD-3B83-E040-9F95-FB204B71B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027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BF37-8442-FD49-8DB4-80117EB5F9C5}" type="datetimeFigureOut">
              <a:rPr lang="en-US" smtClean="0"/>
              <a:t>3/20/19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B5AD-3B83-E040-9F95-FB204B71B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206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BF37-8442-FD49-8DB4-80117EB5F9C5}" type="datetimeFigureOut">
              <a:rPr lang="en-US" smtClean="0"/>
              <a:t>3/20/19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B5AD-3B83-E040-9F95-FB204B71B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23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BF37-8442-FD49-8DB4-80117EB5F9C5}" type="datetimeFigureOut">
              <a:rPr lang="en-US" smtClean="0"/>
              <a:t>3/20/19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B5AD-3B83-E040-9F95-FB204B71B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931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BF37-8442-FD49-8DB4-80117EB5F9C5}" type="datetimeFigureOut">
              <a:rPr lang="en-US" smtClean="0"/>
              <a:t>3/20/19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B5AD-3B83-E040-9F95-FB204B71B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703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BF37-8442-FD49-8DB4-80117EB5F9C5}" type="datetimeFigureOut">
              <a:rPr lang="en-US" smtClean="0"/>
              <a:t>3/20/19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B5AD-3B83-E040-9F95-FB204B71B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520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BF37-8442-FD49-8DB4-80117EB5F9C5}" type="datetimeFigureOut">
              <a:rPr lang="en-US" smtClean="0"/>
              <a:t>3/20/19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B5AD-3B83-E040-9F95-FB204B71B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25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BBF37-8442-FD49-8DB4-80117EB5F9C5}" type="datetimeFigureOut">
              <a:rPr lang="en-US" smtClean="0"/>
              <a:t>3/20/19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3B5AD-3B83-E040-9F95-FB204B71B946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5551714"/>
            <a:ext cx="9144000" cy="130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009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3881" y="306058"/>
            <a:ext cx="7772400" cy="1470025"/>
          </a:xfrm>
        </p:spPr>
        <p:txBody>
          <a:bodyPr>
            <a:normAutofit fontScale="90000"/>
          </a:bodyPr>
          <a:lstStyle/>
          <a:p>
            <a:pPr algn="r"/>
            <a:r>
              <a:rPr lang="en-US" sz="3200" dirty="0" smtClean="0">
                <a:solidFill>
                  <a:srgbClr val="558ED5"/>
                </a:solidFill>
                <a:latin typeface="Seravek"/>
                <a:cs typeface="Seravek"/>
              </a:rPr>
              <a:t>Library Consortium Director’s Report</a:t>
            </a:r>
            <a:br>
              <a:rPr lang="en-US" sz="3200" dirty="0" smtClean="0">
                <a:solidFill>
                  <a:srgbClr val="558ED5"/>
                </a:solidFill>
                <a:latin typeface="Seravek"/>
                <a:cs typeface="Seravek"/>
              </a:rPr>
            </a:br>
            <a:r>
              <a:rPr lang="en-US" sz="3200" dirty="0" smtClean="0">
                <a:solidFill>
                  <a:srgbClr val="558ED5"/>
                </a:solidFill>
                <a:latin typeface="Seravek"/>
                <a:cs typeface="Seravek"/>
              </a:rPr>
              <a:t>CCL Deans &amp; Directors Meeting</a:t>
            </a:r>
            <a:br>
              <a:rPr lang="en-US" sz="3200" dirty="0" smtClean="0">
                <a:solidFill>
                  <a:srgbClr val="558ED5"/>
                </a:solidFill>
                <a:latin typeface="Seravek"/>
                <a:cs typeface="Seravek"/>
              </a:rPr>
            </a:br>
            <a:r>
              <a:rPr lang="en-US" sz="3200" dirty="0" smtClean="0">
                <a:solidFill>
                  <a:srgbClr val="558ED5"/>
                </a:solidFill>
                <a:latin typeface="Seravek"/>
                <a:cs typeface="Seravek"/>
              </a:rPr>
              <a:t>March 21, 2019</a:t>
            </a:r>
            <a:endParaRPr lang="en-US" sz="3200" dirty="0">
              <a:solidFill>
                <a:srgbClr val="558ED5"/>
              </a:solidFill>
              <a:latin typeface="Seravek"/>
              <a:cs typeface="Seravek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3500" y="2860320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/>
                <a:cs typeface="Cambria"/>
              </a:rPr>
              <a:t>James Wiser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/>
                <a:cs typeface="Cambria"/>
              </a:rPr>
              <a:t>CCL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/>
                <a:cs typeface="Cambria"/>
              </a:rPr>
              <a:t>Dean’s &amp; Director’s Meeting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Cambria"/>
              <a:cs typeface="Cambria"/>
            </a:endParaRP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/>
                <a:cs typeface="Cambria"/>
              </a:rPr>
              <a:t>March 8, 2018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/>
                <a:cs typeface="Cambria"/>
              </a:rPr>
              <a:t>Sacramento, CA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Cambria"/>
              <a:cs typeface="Cambria"/>
            </a:endParaRPr>
          </a:p>
        </p:txBody>
      </p:sp>
      <p:pic>
        <p:nvPicPr>
          <p:cNvPr id="4" name="Picture 3" descr="capito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26" y="1804356"/>
            <a:ext cx="9230306" cy="506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210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4799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558ED5"/>
                </a:solidFill>
                <a:latin typeface="Seravek"/>
                <a:cs typeface="Seravek"/>
              </a:rPr>
              <a:t>Outline</a:t>
            </a:r>
            <a:endParaRPr lang="en-US" dirty="0">
              <a:solidFill>
                <a:srgbClr val="558ED5"/>
              </a:solidFill>
              <a:latin typeface="Seravek"/>
              <a:cs typeface="Seravek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106" y="1940571"/>
            <a:ext cx="8839094" cy="2385171"/>
          </a:xfrm>
        </p:spPr>
        <p:txBody>
          <a:bodyPr>
            <a:normAutofit fontScale="92500" lnSpcReduction="20000"/>
          </a:bodyPr>
          <a:lstStyle/>
          <a:p>
            <a:pPr marL="571500" indent="-571500" algn="l">
              <a:buAutoNum type="romanUcPeriod"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ravek"/>
                <a:cs typeface="Seravek"/>
              </a:rPr>
              <a:t>Aggregate Licensing</a:t>
            </a:r>
          </a:p>
          <a:p>
            <a:pPr marL="571500" indent="-571500" algn="l">
              <a:buAutoNum type="romanUcPeriod"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ravek"/>
                <a:cs typeface="Seravek"/>
              </a:rPr>
              <a:t>State of Price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ravek"/>
                <a:cs typeface="Seravek"/>
              </a:rPr>
              <a:t>Increases</a:t>
            </a:r>
          </a:p>
          <a:p>
            <a:pPr marL="571500" indent="-571500" algn="l">
              <a:buAutoNum type="romanUcPeriod"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ravek"/>
                <a:cs typeface="Seravek"/>
              </a:rPr>
              <a:t>Trends</a:t>
            </a:r>
          </a:p>
          <a:p>
            <a:pPr marL="571500" indent="-571500" algn="l">
              <a:buFont typeface="Arial"/>
              <a:buAutoNum type="romanUcPeriod"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Seravek"/>
                <a:cs typeface="Seravek"/>
              </a:rPr>
              <a:t>Things To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ravek"/>
                <a:cs typeface="Seravek"/>
              </a:rPr>
              <a:t>Know This Year</a:t>
            </a: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  <a:latin typeface="Seravek"/>
              <a:cs typeface="Seravek"/>
            </a:endParaRPr>
          </a:p>
          <a:p>
            <a:pPr marL="571500" indent="-571500" algn="l">
              <a:buAutoNum type="romanUcPeriod"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ravek"/>
                <a:cs typeface="Seravek"/>
              </a:rPr>
              <a:t>Questions, Comments, and Feedback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Seravek"/>
              <a:cs typeface="Seravek"/>
            </a:endParaRPr>
          </a:p>
        </p:txBody>
      </p:sp>
    </p:spTree>
    <p:extLst>
      <p:ext uri="{BB962C8B-B14F-4D97-AF65-F5344CB8AC3E}">
        <p14:creationId xmlns:p14="http://schemas.microsoft.com/office/powerpoint/2010/main" val="4128302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45985" y="1490982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>
                <a:solidFill>
                  <a:srgbClr val="558ED5"/>
                </a:solidFill>
                <a:latin typeface="Seravek"/>
                <a:cs typeface="Seravek"/>
              </a:rPr>
              <a:t>Aggregate Licensing* </a:t>
            </a:r>
            <a:br>
              <a:rPr lang="en-US" sz="4000" dirty="0" smtClean="0">
                <a:solidFill>
                  <a:srgbClr val="558ED5"/>
                </a:solidFill>
                <a:latin typeface="Seravek"/>
                <a:cs typeface="Seravek"/>
              </a:rPr>
            </a:br>
            <a:r>
              <a:rPr lang="en-US" sz="4000" dirty="0">
                <a:solidFill>
                  <a:srgbClr val="558ED5"/>
                </a:solidFill>
                <a:latin typeface="Seravek"/>
                <a:cs typeface="Seravek"/>
              </a:rPr>
              <a:t/>
            </a:r>
            <a:br>
              <a:rPr lang="en-US" sz="4000" dirty="0">
                <a:solidFill>
                  <a:srgbClr val="558ED5"/>
                </a:solidFill>
                <a:latin typeface="Seravek"/>
                <a:cs typeface="Seravek"/>
              </a:rPr>
            </a:br>
            <a:r>
              <a:rPr lang="en-US" sz="4000" dirty="0" smtClean="0">
                <a:solidFill>
                  <a:srgbClr val="558ED5"/>
                </a:solidFill>
                <a:latin typeface="Seravek"/>
                <a:cs typeface="Seravek"/>
              </a:rPr>
              <a:t>FY2014: $</a:t>
            </a:r>
            <a:r>
              <a:rPr lang="nb-NO" sz="4000" dirty="0" smtClean="0">
                <a:solidFill>
                  <a:srgbClr val="558ED5"/>
                </a:solidFill>
                <a:latin typeface="Seravek"/>
                <a:cs typeface="Seravek"/>
              </a:rPr>
              <a:t>6,015,187 </a:t>
            </a:r>
            <a:br>
              <a:rPr lang="nb-NO" sz="4000" dirty="0" smtClean="0">
                <a:solidFill>
                  <a:srgbClr val="558ED5"/>
                </a:solidFill>
                <a:latin typeface="Seravek"/>
                <a:cs typeface="Seravek"/>
              </a:rPr>
            </a:br>
            <a:r>
              <a:rPr lang="nb-NO" sz="4000" dirty="0" smtClean="0">
                <a:solidFill>
                  <a:srgbClr val="558ED5"/>
                </a:solidFill>
                <a:latin typeface="Seravek"/>
                <a:cs typeface="Seravek"/>
              </a:rPr>
              <a:t>FY2015: $</a:t>
            </a:r>
            <a:r>
              <a:rPr lang="hr-HR" sz="4000" dirty="0" smtClean="0">
                <a:solidFill>
                  <a:srgbClr val="558ED5"/>
                </a:solidFill>
                <a:latin typeface="Seravek"/>
                <a:cs typeface="Seravek"/>
              </a:rPr>
              <a:t>6,181,137</a:t>
            </a:r>
            <a:br>
              <a:rPr lang="hr-HR" sz="4000" dirty="0" smtClean="0">
                <a:solidFill>
                  <a:srgbClr val="558ED5"/>
                </a:solidFill>
                <a:latin typeface="Seravek"/>
                <a:cs typeface="Seravek"/>
              </a:rPr>
            </a:br>
            <a:r>
              <a:rPr lang="nb-NO" sz="4000" dirty="0" smtClean="0">
                <a:solidFill>
                  <a:srgbClr val="558ED5"/>
                </a:solidFill>
                <a:latin typeface="Seravek"/>
                <a:cs typeface="Seravek"/>
              </a:rPr>
              <a:t>FY2016: </a:t>
            </a:r>
            <a:r>
              <a:rPr lang="en-US" sz="4000" dirty="0" smtClean="0">
                <a:solidFill>
                  <a:srgbClr val="558ED5"/>
                </a:solidFill>
                <a:latin typeface="Seravek"/>
                <a:cs typeface="Seravek"/>
              </a:rPr>
              <a:t>$7,938,612</a:t>
            </a:r>
            <a:r>
              <a:rPr lang="nb-NO" sz="4000" dirty="0" smtClean="0">
                <a:solidFill>
                  <a:srgbClr val="558ED5"/>
                </a:solidFill>
                <a:latin typeface="Seravek"/>
                <a:cs typeface="Seravek"/>
              </a:rPr>
              <a:t> </a:t>
            </a:r>
            <a:br>
              <a:rPr lang="nb-NO" sz="4000" dirty="0" smtClean="0">
                <a:solidFill>
                  <a:srgbClr val="558ED5"/>
                </a:solidFill>
                <a:latin typeface="Seravek"/>
                <a:cs typeface="Seravek"/>
              </a:rPr>
            </a:br>
            <a:r>
              <a:rPr lang="nb-NO" sz="4000" dirty="0" smtClean="0">
                <a:solidFill>
                  <a:srgbClr val="558ED5"/>
                </a:solidFill>
                <a:latin typeface="Seravek"/>
                <a:cs typeface="Seravek"/>
              </a:rPr>
              <a:t>FY2017</a:t>
            </a:r>
            <a:r>
              <a:rPr lang="nb-NO" sz="4000" dirty="0" smtClean="0">
                <a:solidFill>
                  <a:srgbClr val="558ED5"/>
                </a:solidFill>
                <a:latin typeface="Seravek"/>
                <a:cs typeface="Seravek"/>
              </a:rPr>
              <a:t>: </a:t>
            </a:r>
            <a:r>
              <a:rPr lang="en-US" sz="4000" dirty="0">
                <a:solidFill>
                  <a:srgbClr val="558ED5"/>
                </a:solidFill>
                <a:latin typeface="Seravek"/>
                <a:cs typeface="Seravek"/>
              </a:rPr>
              <a:t>$</a:t>
            </a:r>
            <a:r>
              <a:rPr lang="en-US" sz="4000" dirty="0" smtClean="0">
                <a:solidFill>
                  <a:srgbClr val="558ED5"/>
                </a:solidFill>
                <a:latin typeface="Seravek"/>
                <a:cs typeface="Seravek"/>
              </a:rPr>
              <a:t>10,053,739</a:t>
            </a:r>
            <a:br>
              <a:rPr lang="en-US" sz="4000" dirty="0" smtClean="0">
                <a:solidFill>
                  <a:srgbClr val="558ED5"/>
                </a:solidFill>
                <a:latin typeface="Seravek"/>
                <a:cs typeface="Seravek"/>
              </a:rPr>
            </a:br>
            <a:r>
              <a:rPr lang="en-US" sz="4000" dirty="0" smtClean="0">
                <a:solidFill>
                  <a:srgbClr val="558ED5"/>
                </a:solidFill>
                <a:latin typeface="Seravek"/>
                <a:cs typeface="Seravek"/>
              </a:rPr>
              <a:t>FY2018: $10,693,832</a:t>
            </a:r>
            <a:endParaRPr lang="en-US" sz="4000" dirty="0">
              <a:solidFill>
                <a:srgbClr val="558ED5"/>
              </a:solidFill>
              <a:latin typeface="Seravek"/>
              <a:cs typeface="Serave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5985" y="4707760"/>
            <a:ext cx="5023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*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ravek"/>
                <a:cs typeface="Seravek"/>
              </a:rPr>
              <a:t>Does not include the Statewide EBSCO purchase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Seravek"/>
              <a:cs typeface="Seravek"/>
            </a:endParaRPr>
          </a:p>
        </p:txBody>
      </p:sp>
    </p:spTree>
    <p:extLst>
      <p:ext uri="{BB962C8B-B14F-4D97-AF65-F5344CB8AC3E}">
        <p14:creationId xmlns:p14="http://schemas.microsoft.com/office/powerpoint/2010/main" val="4211928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480831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558ED5"/>
                </a:solidFill>
                <a:latin typeface="Seravek"/>
                <a:cs typeface="Seravek"/>
              </a:rPr>
              <a:t>Participation Report</a:t>
            </a:r>
            <a:endParaRPr lang="en-US" sz="4000" b="1" dirty="0">
              <a:solidFill>
                <a:srgbClr val="558ED5"/>
              </a:solidFill>
              <a:latin typeface="Seravek"/>
              <a:cs typeface="Seravek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644" y="584382"/>
            <a:ext cx="8839094" cy="3154569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558ED5"/>
                </a:solidFill>
                <a:latin typeface="Cambria"/>
                <a:cs typeface="Cambria"/>
              </a:rPr>
              <a:t>                        </a:t>
            </a:r>
            <a:r>
              <a:rPr lang="en-US" b="1" dirty="0" smtClean="0">
                <a:solidFill>
                  <a:srgbClr val="558ED5"/>
                </a:solidFill>
                <a:latin typeface="Seravek"/>
                <a:cs typeface="Seravek"/>
              </a:rPr>
              <a:t>        Top Vendors:</a:t>
            </a:r>
          </a:p>
          <a:p>
            <a:pPr algn="l"/>
            <a:endParaRPr lang="en-US" dirty="0" smtClean="0">
              <a:solidFill>
                <a:srgbClr val="558ED5"/>
              </a:solidFill>
              <a:latin typeface="Cambria"/>
              <a:cs typeface="Cambria"/>
            </a:endParaRPr>
          </a:p>
          <a:p>
            <a:pPr algn="l"/>
            <a:endParaRPr lang="en-US" dirty="0" smtClean="0">
              <a:solidFill>
                <a:srgbClr val="558ED5"/>
              </a:solidFill>
              <a:latin typeface="Cambria"/>
              <a:cs typeface="Cambria"/>
            </a:endParaRPr>
          </a:p>
          <a:p>
            <a:endParaRPr lang="en-US" b="1" dirty="0" smtClean="0">
              <a:solidFill>
                <a:srgbClr val="558ED5"/>
              </a:solidFill>
              <a:latin typeface="Cambria"/>
              <a:cs typeface="Cambria"/>
            </a:endParaRPr>
          </a:p>
          <a:p>
            <a:endParaRPr lang="en-US" b="1" dirty="0">
              <a:solidFill>
                <a:srgbClr val="558ED5"/>
              </a:solidFill>
              <a:latin typeface="Cambria"/>
              <a:cs typeface="Cambria"/>
            </a:endParaRPr>
          </a:p>
          <a:p>
            <a:endParaRPr lang="en-US" b="1" dirty="0" smtClean="0">
              <a:solidFill>
                <a:srgbClr val="558ED5"/>
              </a:solidFill>
              <a:latin typeface="Cambria"/>
              <a:cs typeface="Cambria"/>
            </a:endParaRPr>
          </a:p>
          <a:p>
            <a:endParaRPr lang="en-US" b="1" dirty="0" smtClean="0">
              <a:solidFill>
                <a:srgbClr val="558ED5"/>
              </a:solidFill>
              <a:latin typeface="Cambria"/>
              <a:cs typeface="Cambria"/>
            </a:endParaRPr>
          </a:p>
          <a:p>
            <a:pPr algn="l"/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Cambria"/>
              <a:cs typeface="Cambria"/>
            </a:endParaRPr>
          </a:p>
        </p:txBody>
      </p:sp>
      <p:pic>
        <p:nvPicPr>
          <p:cNvPr id="4" name="Picture 3" descr="Screen Shot 2019-03-20 at 7.01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1189633"/>
            <a:ext cx="8280400" cy="39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28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382199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558ED5"/>
                </a:solidFill>
                <a:latin typeface="Seravek"/>
                <a:cs typeface="Seravek"/>
              </a:rPr>
              <a:t>Participation Report</a:t>
            </a:r>
            <a:endParaRPr lang="en-US" sz="4000" b="1" dirty="0">
              <a:solidFill>
                <a:srgbClr val="558ED5"/>
              </a:solidFill>
              <a:latin typeface="Seravek"/>
              <a:cs typeface="Seravek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906" y="646027"/>
            <a:ext cx="8839094" cy="3154569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558ED5"/>
                </a:solidFill>
                <a:latin typeface="Cambria"/>
                <a:cs typeface="Cambria"/>
              </a:rPr>
              <a:t>                       </a:t>
            </a:r>
            <a:r>
              <a:rPr lang="en-US" b="1" dirty="0" smtClean="0">
                <a:solidFill>
                  <a:srgbClr val="558ED5"/>
                </a:solidFill>
                <a:latin typeface="Seravek"/>
                <a:cs typeface="Seravek"/>
              </a:rPr>
              <a:t>Top Spenders in FY2018:</a:t>
            </a:r>
            <a:endParaRPr lang="en-US" b="1" dirty="0" smtClean="0">
              <a:solidFill>
                <a:srgbClr val="558ED5"/>
              </a:solidFill>
              <a:latin typeface="Seravek"/>
              <a:cs typeface="Seravek"/>
            </a:endParaRPr>
          </a:p>
          <a:p>
            <a:pPr algn="l"/>
            <a:endParaRPr lang="en-US" dirty="0" smtClean="0">
              <a:solidFill>
                <a:srgbClr val="558ED5"/>
              </a:solidFill>
              <a:latin typeface="Cambria"/>
              <a:cs typeface="Cambria"/>
            </a:endParaRPr>
          </a:p>
          <a:p>
            <a:pPr algn="l"/>
            <a:endParaRPr lang="en-US" dirty="0" smtClean="0">
              <a:solidFill>
                <a:srgbClr val="558ED5"/>
              </a:solidFill>
              <a:latin typeface="Cambria"/>
              <a:cs typeface="Cambria"/>
            </a:endParaRPr>
          </a:p>
          <a:p>
            <a:endParaRPr lang="en-US" b="1" dirty="0" smtClean="0">
              <a:solidFill>
                <a:srgbClr val="558ED5"/>
              </a:solidFill>
              <a:latin typeface="Cambria"/>
              <a:cs typeface="Cambria"/>
            </a:endParaRPr>
          </a:p>
          <a:p>
            <a:endParaRPr lang="en-US" b="1" dirty="0">
              <a:solidFill>
                <a:srgbClr val="558ED5"/>
              </a:solidFill>
              <a:latin typeface="Cambria"/>
              <a:cs typeface="Cambria"/>
            </a:endParaRPr>
          </a:p>
          <a:p>
            <a:endParaRPr lang="en-US" b="1" dirty="0" smtClean="0">
              <a:solidFill>
                <a:srgbClr val="558ED5"/>
              </a:solidFill>
              <a:latin typeface="Cambria"/>
              <a:cs typeface="Cambria"/>
            </a:endParaRPr>
          </a:p>
          <a:p>
            <a:endParaRPr lang="en-US" b="1" dirty="0" smtClean="0">
              <a:solidFill>
                <a:srgbClr val="558ED5"/>
              </a:solidFill>
              <a:latin typeface="Cambria"/>
              <a:cs typeface="Cambria"/>
            </a:endParaRPr>
          </a:p>
          <a:p>
            <a:pPr algn="l"/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Cambria"/>
              <a:cs typeface="Cambria"/>
            </a:endParaRPr>
          </a:p>
        </p:txBody>
      </p:sp>
      <p:pic>
        <p:nvPicPr>
          <p:cNvPr id="6" name="Picture 5" descr="Screen Shot 2019-03-20 at 6.55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595" y="1252685"/>
            <a:ext cx="6376706" cy="426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462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4799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558ED5"/>
                </a:solidFill>
                <a:latin typeface="Seravek"/>
                <a:cs typeface="Seravek"/>
              </a:rPr>
              <a:t>Trends: State of Price Increases</a:t>
            </a:r>
            <a:endParaRPr lang="en-US" sz="4000" dirty="0">
              <a:solidFill>
                <a:srgbClr val="558ED5"/>
              </a:solidFill>
              <a:latin typeface="Seravek"/>
              <a:cs typeface="Seravek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644" y="1940571"/>
            <a:ext cx="8839094" cy="3154569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US" dirty="0" smtClean="0">
                <a:solidFill>
                  <a:srgbClr val="558ED5"/>
                </a:solidFill>
                <a:latin typeface="Seravek"/>
                <a:cs typeface="Seravek"/>
              </a:rPr>
              <a:t>The Good: 	0% increases from several </a:t>
            </a:r>
            <a:r>
              <a:rPr lang="en-US" dirty="0" smtClean="0">
                <a:solidFill>
                  <a:srgbClr val="558ED5"/>
                </a:solidFill>
                <a:latin typeface="Seravek"/>
                <a:cs typeface="Seravek"/>
              </a:rPr>
              <a:t>(JSTOR</a:t>
            </a:r>
            <a:r>
              <a:rPr lang="en-US" dirty="0" smtClean="0">
                <a:solidFill>
                  <a:srgbClr val="558ED5"/>
                </a:solidFill>
                <a:latin typeface="Seravek"/>
                <a:cs typeface="Seravek"/>
              </a:rPr>
              <a:t>, Ambrose Video, </a:t>
            </a:r>
            <a:r>
              <a:rPr lang="en-US" dirty="0" err="1" smtClean="0">
                <a:solidFill>
                  <a:srgbClr val="558ED5"/>
                </a:solidFill>
                <a:latin typeface="Seravek"/>
                <a:cs typeface="Seravek"/>
              </a:rPr>
              <a:t>Intelecom</a:t>
            </a:r>
            <a:r>
              <a:rPr lang="en-US" dirty="0" smtClean="0">
                <a:solidFill>
                  <a:srgbClr val="558ED5"/>
                </a:solidFill>
                <a:latin typeface="Seravek"/>
                <a:cs typeface="Seravek"/>
              </a:rPr>
              <a:t>, </a:t>
            </a:r>
            <a:r>
              <a:rPr lang="en-US" dirty="0" err="1" smtClean="0">
                <a:solidFill>
                  <a:srgbClr val="558ED5"/>
                </a:solidFill>
                <a:latin typeface="Seravek"/>
                <a:cs typeface="Seravek"/>
              </a:rPr>
              <a:t>Mosio</a:t>
            </a:r>
            <a:r>
              <a:rPr lang="en-US" dirty="0" smtClean="0">
                <a:solidFill>
                  <a:srgbClr val="558ED5"/>
                </a:solidFill>
                <a:latin typeface="Seravek"/>
                <a:cs typeface="Seravek"/>
              </a:rPr>
              <a:t>)</a:t>
            </a:r>
            <a:endParaRPr lang="en-US" dirty="0" smtClean="0">
              <a:solidFill>
                <a:srgbClr val="558ED5"/>
              </a:solidFill>
              <a:latin typeface="Seravek"/>
              <a:cs typeface="Seravek"/>
            </a:endParaRPr>
          </a:p>
          <a:p>
            <a:pPr algn="l"/>
            <a:endParaRPr lang="en-US" dirty="0" smtClean="0">
              <a:solidFill>
                <a:srgbClr val="558ED5"/>
              </a:solidFill>
              <a:latin typeface="Seravek"/>
              <a:cs typeface="Seravek"/>
            </a:endParaRPr>
          </a:p>
          <a:p>
            <a:pPr algn="l"/>
            <a:r>
              <a:rPr lang="en-US" dirty="0" smtClean="0">
                <a:solidFill>
                  <a:srgbClr val="558ED5"/>
                </a:solidFill>
                <a:latin typeface="Seravek"/>
                <a:cs typeface="Seravek"/>
              </a:rPr>
              <a:t>The OK:  </a:t>
            </a:r>
            <a:r>
              <a:rPr lang="en-US" dirty="0" err="1" smtClean="0">
                <a:solidFill>
                  <a:srgbClr val="558ED5"/>
                </a:solidFill>
                <a:latin typeface="Seravek"/>
                <a:cs typeface="Seravek"/>
              </a:rPr>
              <a:t>Noodletools</a:t>
            </a:r>
            <a:r>
              <a:rPr lang="en-US" dirty="0">
                <a:solidFill>
                  <a:srgbClr val="558ED5"/>
                </a:solidFill>
                <a:latin typeface="Seravek"/>
                <a:cs typeface="Seravek"/>
              </a:rPr>
              <a:t> </a:t>
            </a:r>
            <a:r>
              <a:rPr lang="en-US" dirty="0" smtClean="0">
                <a:solidFill>
                  <a:srgbClr val="558ED5"/>
                </a:solidFill>
                <a:latin typeface="Seravek"/>
                <a:cs typeface="Seravek"/>
              </a:rPr>
              <a:t>(3%) </a:t>
            </a:r>
            <a:r>
              <a:rPr lang="en-US" dirty="0" smtClean="0">
                <a:solidFill>
                  <a:srgbClr val="558ED5"/>
                </a:solidFill>
                <a:latin typeface="Seravek"/>
                <a:cs typeface="Seravek"/>
              </a:rPr>
              <a:t>EBSCO (4%), Oxford University Press* (5%), Lexis-Nexis (5%), SAGE (5%), </a:t>
            </a:r>
            <a:r>
              <a:rPr lang="en-US" dirty="0" err="1" smtClean="0">
                <a:solidFill>
                  <a:srgbClr val="558ED5"/>
                </a:solidFill>
                <a:latin typeface="Seravek"/>
                <a:cs typeface="Seravek"/>
              </a:rPr>
              <a:t>Proquest</a:t>
            </a:r>
            <a:r>
              <a:rPr lang="en-US" dirty="0" smtClean="0">
                <a:solidFill>
                  <a:srgbClr val="558ED5"/>
                </a:solidFill>
                <a:latin typeface="Seravek"/>
                <a:cs typeface="Seravek"/>
              </a:rPr>
              <a:t> (5%), Gale (5%</a:t>
            </a:r>
            <a:r>
              <a:rPr lang="en-US" dirty="0" smtClean="0">
                <a:solidFill>
                  <a:srgbClr val="558ED5"/>
                </a:solidFill>
                <a:latin typeface="Seravek"/>
                <a:cs typeface="Seravek"/>
              </a:rPr>
              <a:t>), World Book* (3%), </a:t>
            </a:r>
            <a:r>
              <a:rPr lang="en-US" dirty="0" err="1" smtClean="0">
                <a:solidFill>
                  <a:srgbClr val="558ED5"/>
                </a:solidFill>
                <a:latin typeface="Seravek"/>
                <a:cs typeface="Seravek"/>
              </a:rPr>
              <a:t>Newsbank</a:t>
            </a:r>
            <a:r>
              <a:rPr lang="en-US" dirty="0" smtClean="0">
                <a:solidFill>
                  <a:srgbClr val="558ED5"/>
                </a:solidFill>
                <a:latin typeface="Seravek"/>
                <a:cs typeface="Seravek"/>
              </a:rPr>
              <a:t> (5%)</a:t>
            </a:r>
            <a:endParaRPr lang="en-US" dirty="0" smtClean="0">
              <a:solidFill>
                <a:srgbClr val="558ED5"/>
              </a:solidFill>
              <a:latin typeface="Seravek"/>
              <a:cs typeface="Seravek"/>
            </a:endParaRPr>
          </a:p>
          <a:p>
            <a:pPr algn="l"/>
            <a:endParaRPr lang="en-US" dirty="0" smtClean="0">
              <a:solidFill>
                <a:srgbClr val="558ED5"/>
              </a:solidFill>
              <a:latin typeface="Seravek"/>
              <a:cs typeface="Seravek"/>
            </a:endParaRPr>
          </a:p>
          <a:p>
            <a:pPr algn="l"/>
            <a:r>
              <a:rPr lang="en-US" dirty="0" smtClean="0">
                <a:solidFill>
                  <a:srgbClr val="558ED5"/>
                </a:solidFill>
                <a:latin typeface="Seravek"/>
                <a:cs typeface="Seravek"/>
              </a:rPr>
              <a:t>The Ugly: McGraw-Hill (6%), Springer Nature (7%), Swank </a:t>
            </a:r>
            <a:r>
              <a:rPr lang="en-US" dirty="0" smtClean="0">
                <a:solidFill>
                  <a:srgbClr val="558ED5"/>
                </a:solidFill>
                <a:latin typeface="Seravek"/>
                <a:cs typeface="Seravek"/>
              </a:rPr>
              <a:t>(</a:t>
            </a:r>
            <a:r>
              <a:rPr lang="en-US" dirty="0">
                <a:solidFill>
                  <a:srgbClr val="558ED5"/>
                </a:solidFill>
                <a:latin typeface="Seravek"/>
                <a:cs typeface="Seravek"/>
              </a:rPr>
              <a:t>9</a:t>
            </a:r>
            <a:r>
              <a:rPr lang="en-US" dirty="0" smtClean="0">
                <a:solidFill>
                  <a:srgbClr val="558ED5"/>
                </a:solidFill>
                <a:latin typeface="Seravek"/>
                <a:cs typeface="Seravek"/>
              </a:rPr>
              <a:t>%</a:t>
            </a:r>
            <a:r>
              <a:rPr lang="en-US" dirty="0" smtClean="0">
                <a:solidFill>
                  <a:srgbClr val="558ED5"/>
                </a:solidFill>
                <a:latin typeface="Seravek"/>
                <a:cs typeface="Seravek"/>
              </a:rPr>
              <a:t>+</a:t>
            </a:r>
            <a:r>
              <a:rPr lang="en-US" dirty="0" smtClean="0">
                <a:solidFill>
                  <a:srgbClr val="558ED5"/>
                </a:solidFill>
                <a:latin typeface="Seravek"/>
                <a:cs typeface="Seravek"/>
              </a:rPr>
              <a:t>), Science (+20%)</a:t>
            </a:r>
            <a:endParaRPr lang="en-US" dirty="0">
              <a:solidFill>
                <a:srgbClr val="558ED5"/>
              </a:solidFill>
              <a:latin typeface="Seravek"/>
              <a:cs typeface="Seravek"/>
            </a:endParaRPr>
          </a:p>
          <a:p>
            <a:pPr algn="l"/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  <a:latin typeface="Seravek"/>
              <a:cs typeface="Seravek"/>
            </a:endParaRPr>
          </a:p>
          <a:p>
            <a:pPr algn="l"/>
            <a:r>
              <a:rPr lang="en-US" dirty="0">
                <a:solidFill>
                  <a:srgbClr val="558ED5"/>
                </a:solidFill>
                <a:latin typeface="Seravek"/>
                <a:cs typeface="Seravek"/>
              </a:rPr>
              <a:t> </a:t>
            </a:r>
            <a:r>
              <a:rPr lang="en-US" dirty="0" smtClean="0">
                <a:solidFill>
                  <a:srgbClr val="558ED5"/>
                </a:solidFill>
                <a:latin typeface="Seravek"/>
                <a:cs typeface="Seravek"/>
              </a:rPr>
              <a:t>			</a:t>
            </a:r>
            <a:r>
              <a:rPr lang="en-US" i="1" dirty="0" smtClean="0">
                <a:solidFill>
                  <a:srgbClr val="558ED5"/>
                </a:solidFill>
                <a:latin typeface="Seravek"/>
                <a:cs typeface="Seravek"/>
              </a:rPr>
              <a:t>FY </a:t>
            </a:r>
            <a:r>
              <a:rPr lang="en-US" i="1" dirty="0" smtClean="0">
                <a:solidFill>
                  <a:srgbClr val="558ED5"/>
                </a:solidFill>
                <a:latin typeface="Seravek"/>
                <a:cs typeface="Seravek"/>
              </a:rPr>
              <a:t>2018 </a:t>
            </a:r>
            <a:r>
              <a:rPr lang="en-US" i="1" dirty="0" err="1">
                <a:solidFill>
                  <a:srgbClr val="558ED5"/>
                </a:solidFill>
                <a:latin typeface="Seravek"/>
                <a:cs typeface="Seravek"/>
              </a:rPr>
              <a:t>vs</a:t>
            </a:r>
            <a:r>
              <a:rPr lang="en-US" i="1" dirty="0">
                <a:solidFill>
                  <a:srgbClr val="558ED5"/>
                </a:solidFill>
                <a:latin typeface="Seravek"/>
                <a:cs typeface="Seravek"/>
              </a:rPr>
              <a:t> FY </a:t>
            </a:r>
            <a:r>
              <a:rPr lang="en-US" i="1" dirty="0" smtClean="0">
                <a:solidFill>
                  <a:srgbClr val="558ED5"/>
                </a:solidFill>
                <a:latin typeface="Seravek"/>
                <a:cs typeface="Seravek"/>
              </a:rPr>
              <a:t>2017: </a:t>
            </a:r>
            <a:r>
              <a:rPr lang="en-US" i="1" dirty="0">
                <a:solidFill>
                  <a:srgbClr val="558ED5"/>
                </a:solidFill>
                <a:latin typeface="Seravek"/>
                <a:cs typeface="Seravek"/>
              </a:rPr>
              <a:t>Avg. increase </a:t>
            </a:r>
            <a:r>
              <a:rPr lang="en-US" i="1" u="sng" dirty="0">
                <a:solidFill>
                  <a:srgbClr val="558ED5"/>
                </a:solidFill>
                <a:latin typeface="Seravek"/>
                <a:cs typeface="Seravek"/>
              </a:rPr>
              <a:t>of </a:t>
            </a:r>
            <a:r>
              <a:rPr lang="en-US" i="1" u="sng" dirty="0" smtClean="0">
                <a:solidFill>
                  <a:srgbClr val="558ED5"/>
                </a:solidFill>
                <a:latin typeface="Seravek"/>
                <a:cs typeface="Seravek"/>
              </a:rPr>
              <a:t>4.03</a:t>
            </a:r>
            <a:r>
              <a:rPr lang="en-US" i="1" u="sng" dirty="0" smtClean="0">
                <a:solidFill>
                  <a:srgbClr val="558ED5"/>
                </a:solidFill>
                <a:latin typeface="Seravek"/>
                <a:cs typeface="Seravek"/>
              </a:rPr>
              <a:t>%</a:t>
            </a:r>
            <a:endParaRPr lang="en-US" i="1" u="sng" dirty="0">
              <a:solidFill>
                <a:schemeClr val="tx2">
                  <a:lumMod val="60000"/>
                  <a:lumOff val="40000"/>
                </a:schemeClr>
              </a:solidFill>
              <a:latin typeface="Seravek"/>
              <a:cs typeface="Seravek"/>
            </a:endParaRPr>
          </a:p>
        </p:txBody>
      </p:sp>
    </p:spTree>
    <p:extLst>
      <p:ext uri="{BB962C8B-B14F-4D97-AF65-F5344CB8AC3E}">
        <p14:creationId xmlns:p14="http://schemas.microsoft.com/office/powerpoint/2010/main" val="1287689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4799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558ED5"/>
                </a:solidFill>
                <a:latin typeface="Seravek"/>
                <a:cs typeface="Seravek"/>
              </a:rPr>
              <a:t>Things To Know This Year</a:t>
            </a:r>
            <a:endParaRPr lang="en-US" sz="4000" b="1" dirty="0">
              <a:solidFill>
                <a:srgbClr val="558ED5"/>
              </a:solidFill>
              <a:latin typeface="Seravek"/>
              <a:cs typeface="Seravek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1605202"/>
            <a:ext cx="6400800" cy="1752600"/>
          </a:xfrm>
        </p:spPr>
        <p:txBody>
          <a:bodyPr>
            <a:no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Library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Consortium Business Model Review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457200" indent="-457200" algn="l">
              <a:buFont typeface="Arial"/>
              <a:buChar char="•"/>
            </a:pP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Pay Your Bills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New Procurement System Is Coming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We Don’t Work With Some Vendors (Ahem,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Kanopy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PAY YOUR BILLS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199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97275" y="908152"/>
            <a:ext cx="9609484" cy="1470025"/>
          </a:xfrm>
        </p:spPr>
        <p:txBody>
          <a:bodyPr>
            <a:normAutofit fontScale="90000"/>
          </a:bodyPr>
          <a:lstStyle/>
          <a:p>
            <a:r>
              <a:rPr lang="mr-IN" sz="4000" b="1" dirty="0" smtClean="0">
                <a:solidFill>
                  <a:srgbClr val="558ED5"/>
                </a:solidFill>
                <a:latin typeface="Seravek"/>
                <a:cs typeface="Seravek"/>
              </a:rPr>
              <a:t>…</a:t>
            </a:r>
            <a:r>
              <a:rPr lang="en-US" sz="4000" b="1" dirty="0" smtClean="0">
                <a:solidFill>
                  <a:srgbClr val="558ED5"/>
                </a:solidFill>
                <a:latin typeface="Seravek"/>
                <a:cs typeface="Seravek"/>
              </a:rPr>
              <a:t>or my friends will find you.</a:t>
            </a:r>
            <a:r>
              <a:rPr lang="en-US" sz="4000" b="1" dirty="0" smtClean="0">
                <a:solidFill>
                  <a:srgbClr val="558ED5"/>
                </a:solidFill>
                <a:latin typeface="Seravek"/>
                <a:cs typeface="Seravek"/>
              </a:rPr>
              <a:t/>
            </a:r>
            <a:br>
              <a:rPr lang="en-US" sz="4000" b="1" dirty="0" smtClean="0">
                <a:solidFill>
                  <a:srgbClr val="558ED5"/>
                </a:solidFill>
                <a:latin typeface="Seravek"/>
                <a:cs typeface="Seravek"/>
              </a:rPr>
            </a:br>
            <a:r>
              <a:rPr lang="en-US" sz="4000" b="1" dirty="0" smtClean="0">
                <a:solidFill>
                  <a:srgbClr val="558ED5"/>
                </a:solidFill>
                <a:latin typeface="Seravek"/>
                <a:cs typeface="Seravek"/>
              </a:rPr>
              <a:t/>
            </a:r>
            <a:br>
              <a:rPr lang="en-US" sz="4000" b="1" dirty="0" smtClean="0">
                <a:solidFill>
                  <a:srgbClr val="558ED5"/>
                </a:solidFill>
                <a:latin typeface="Seravek"/>
                <a:cs typeface="Seravek"/>
              </a:rPr>
            </a:br>
            <a:r>
              <a:rPr lang="en-US" sz="4000" b="1" dirty="0" smtClean="0">
                <a:solidFill>
                  <a:srgbClr val="558ED5"/>
                </a:solidFill>
                <a:latin typeface="Seravek"/>
                <a:cs typeface="Seravek"/>
              </a:rPr>
              <a:t/>
            </a:r>
            <a:br>
              <a:rPr lang="en-US" sz="4000" b="1" dirty="0" smtClean="0">
                <a:solidFill>
                  <a:srgbClr val="558ED5"/>
                </a:solidFill>
                <a:latin typeface="Seravek"/>
                <a:cs typeface="Seravek"/>
              </a:rPr>
            </a:br>
            <a:r>
              <a:rPr lang="en-US" sz="4000" dirty="0" smtClean="0">
                <a:solidFill>
                  <a:srgbClr val="558ED5"/>
                </a:solidFill>
                <a:latin typeface="Seravek"/>
                <a:cs typeface="Seravek"/>
              </a:rPr>
              <a:t/>
            </a:r>
            <a:br>
              <a:rPr lang="en-US" sz="4000" dirty="0" smtClean="0">
                <a:solidFill>
                  <a:srgbClr val="558ED5"/>
                </a:solidFill>
                <a:latin typeface="Seravek"/>
                <a:cs typeface="Seravek"/>
              </a:rPr>
            </a:br>
            <a:endParaRPr lang="en-US" sz="4000" dirty="0">
              <a:solidFill>
                <a:srgbClr val="558ED5"/>
              </a:solidFill>
              <a:latin typeface="Seravek"/>
              <a:cs typeface="Seravek"/>
            </a:endParaRPr>
          </a:p>
        </p:txBody>
      </p:sp>
      <p:pic>
        <p:nvPicPr>
          <p:cNvPr id="4" name="Picture 3" descr="52508123_10156022998329249_443589968997122048_n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54" b="21958"/>
          <a:stretch/>
        </p:blipFill>
        <p:spPr>
          <a:xfrm>
            <a:off x="2848155" y="1220570"/>
            <a:ext cx="3379816" cy="377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129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97275" y="2141051"/>
            <a:ext cx="9609484" cy="1470025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558ED5"/>
                </a:solidFill>
                <a:latin typeface="Seravek"/>
                <a:cs typeface="Seravek"/>
              </a:rPr>
              <a:t>Questions/Comments/</a:t>
            </a:r>
            <a:r>
              <a:rPr lang="en-US" sz="4000" b="1" dirty="0" smtClean="0">
                <a:solidFill>
                  <a:srgbClr val="558ED5"/>
                </a:solidFill>
                <a:latin typeface="Seravek"/>
                <a:cs typeface="Seravek"/>
              </a:rPr>
              <a:t>Concerns?</a:t>
            </a:r>
            <a:br>
              <a:rPr lang="en-US" sz="4000" b="1" dirty="0" smtClean="0">
                <a:solidFill>
                  <a:srgbClr val="558ED5"/>
                </a:solidFill>
                <a:latin typeface="Seravek"/>
                <a:cs typeface="Seravek"/>
              </a:rPr>
            </a:br>
            <a:r>
              <a:rPr lang="en-US" sz="4000" b="1" dirty="0" smtClean="0">
                <a:solidFill>
                  <a:srgbClr val="558ED5"/>
                </a:solidFill>
                <a:latin typeface="Seravek"/>
                <a:cs typeface="Seravek"/>
              </a:rPr>
              <a:t/>
            </a:r>
            <a:br>
              <a:rPr lang="en-US" sz="4000" b="1" dirty="0" smtClean="0">
                <a:solidFill>
                  <a:srgbClr val="558ED5"/>
                </a:solidFill>
                <a:latin typeface="Seravek"/>
                <a:cs typeface="Seravek"/>
              </a:rPr>
            </a:br>
            <a:r>
              <a:rPr lang="en-US" sz="4000" b="1" dirty="0" smtClean="0">
                <a:solidFill>
                  <a:srgbClr val="558ED5"/>
                </a:solidFill>
                <a:latin typeface="Seravek"/>
                <a:cs typeface="Seravek"/>
              </a:rPr>
              <a:t/>
            </a:r>
            <a:br>
              <a:rPr lang="en-US" sz="4000" b="1" dirty="0" smtClean="0">
                <a:solidFill>
                  <a:srgbClr val="558ED5"/>
                </a:solidFill>
                <a:latin typeface="Seravek"/>
                <a:cs typeface="Seravek"/>
              </a:rPr>
            </a:br>
            <a:r>
              <a:rPr lang="en-US" sz="4000" dirty="0" smtClean="0">
                <a:solidFill>
                  <a:srgbClr val="558ED5"/>
                </a:solidFill>
                <a:latin typeface="Seravek"/>
                <a:cs typeface="Seravek"/>
              </a:rPr>
              <a:t>James Wiser</a:t>
            </a:r>
            <a:br>
              <a:rPr lang="en-US" sz="4000" dirty="0" smtClean="0">
                <a:solidFill>
                  <a:srgbClr val="558ED5"/>
                </a:solidFill>
                <a:latin typeface="Seravek"/>
                <a:cs typeface="Seravek"/>
              </a:rPr>
            </a:br>
            <a:r>
              <a:rPr lang="en-US" sz="4000" dirty="0" err="1" smtClean="0">
                <a:solidFill>
                  <a:srgbClr val="558ED5"/>
                </a:solidFill>
                <a:latin typeface="Seravek"/>
                <a:cs typeface="Seravek"/>
              </a:rPr>
              <a:t>jwiser@ccleague.org</a:t>
            </a:r>
            <a:r>
              <a:rPr lang="en-US" sz="4000" dirty="0">
                <a:solidFill>
                  <a:srgbClr val="558ED5"/>
                </a:solidFill>
                <a:latin typeface="Seravek"/>
                <a:cs typeface="Seravek"/>
              </a:rPr>
              <a:t/>
            </a:r>
            <a:br>
              <a:rPr lang="en-US" sz="4000" dirty="0">
                <a:solidFill>
                  <a:srgbClr val="558ED5"/>
                </a:solidFill>
                <a:latin typeface="Seravek"/>
                <a:cs typeface="Seravek"/>
              </a:rPr>
            </a:br>
            <a:r>
              <a:rPr lang="en-US" sz="4000" dirty="0" smtClean="0">
                <a:solidFill>
                  <a:srgbClr val="558ED5"/>
                </a:solidFill>
                <a:latin typeface="Seravek"/>
                <a:cs typeface="Seravek"/>
              </a:rPr>
              <a:t> 916.800.2175</a:t>
            </a:r>
            <a:br>
              <a:rPr lang="en-US" sz="4000" dirty="0" smtClean="0">
                <a:solidFill>
                  <a:srgbClr val="558ED5"/>
                </a:solidFill>
                <a:latin typeface="Seravek"/>
                <a:cs typeface="Seravek"/>
              </a:rPr>
            </a:br>
            <a:endParaRPr lang="en-US" sz="4000" dirty="0">
              <a:solidFill>
                <a:srgbClr val="558ED5"/>
              </a:solidFill>
              <a:latin typeface="Seravek"/>
              <a:cs typeface="Seravek"/>
            </a:endParaRPr>
          </a:p>
        </p:txBody>
      </p:sp>
    </p:spTree>
    <p:extLst>
      <p:ext uri="{BB962C8B-B14F-4D97-AF65-F5344CB8AC3E}">
        <p14:creationId xmlns:p14="http://schemas.microsoft.com/office/powerpoint/2010/main" val="83804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17207</TotalTime>
  <Words>117</Words>
  <Application>Microsoft Macintosh PowerPoint</Application>
  <PresentationFormat>On-screen Show (4:3)</PresentationFormat>
  <Paragraphs>44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Library Consortium Director’s Report CCL Deans &amp; Directors Meeting March 21, 2019</vt:lpstr>
      <vt:lpstr>Outline</vt:lpstr>
      <vt:lpstr>Aggregate Licensing*   FY2014: $6,015,187  FY2015: $6,181,137 FY2016: $7,938,612  FY2017: $10,053,739 FY2018: $10,693,832</vt:lpstr>
      <vt:lpstr>Participation Report</vt:lpstr>
      <vt:lpstr>Participation Report</vt:lpstr>
      <vt:lpstr>Trends: State of Price Increases</vt:lpstr>
      <vt:lpstr>Things To Know This Year</vt:lpstr>
      <vt:lpstr>…or my friends will find you.    </vt:lpstr>
      <vt:lpstr>Questions/Comments/Concerns?   James Wiser jwiser@ccleague.org  916.800.2175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Library Consortium Director’s Report</dc:title>
  <dc:creator>James Wiser</dc:creator>
  <cp:lastModifiedBy>James Wiser</cp:lastModifiedBy>
  <cp:revision>50</cp:revision>
  <dcterms:created xsi:type="dcterms:W3CDTF">2015-10-12T16:30:20Z</dcterms:created>
  <dcterms:modified xsi:type="dcterms:W3CDTF">2019-03-21T20:05:28Z</dcterms:modified>
</cp:coreProperties>
</file>