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4" r:id="rId3"/>
    <p:sldId id="258" r:id="rId4"/>
    <p:sldId id="259" r:id="rId5"/>
    <p:sldId id="260" r:id="rId6"/>
    <p:sldId id="261" r:id="rId7"/>
    <p:sldId id="263" r:id="rId8"/>
    <p:sldId id="262" r:id="rId9"/>
    <p:sldId id="265" r:id="rId10"/>
    <p:sldId id="273" r:id="rId11"/>
    <p:sldId id="266" r:id="rId12"/>
    <p:sldId id="267" r:id="rId13"/>
    <p:sldId id="268" r:id="rId14"/>
    <p:sldId id="272" r:id="rId15"/>
    <p:sldId id="271" r:id="rId16"/>
    <p:sldId id="270" r:id="rId17"/>
    <p:sldId id="26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4B8CB-83A7-4520-9A2D-6DC153F076F8}"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CA217-9569-4C3A-8B2D-F92353AAB076}" type="slidenum">
              <a:rPr lang="en-US" smtClean="0"/>
              <a:t>‹#›</a:t>
            </a:fld>
            <a:endParaRPr lang="en-US"/>
          </a:p>
        </p:txBody>
      </p:sp>
    </p:spTree>
    <p:extLst>
      <p:ext uri="{BB962C8B-B14F-4D97-AF65-F5344CB8AC3E}">
        <p14:creationId xmlns:p14="http://schemas.microsoft.com/office/powerpoint/2010/main" val="96684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CA217-9569-4C3A-8B2D-F92353AAB076}" type="slidenum">
              <a:rPr lang="en-US" smtClean="0"/>
              <a:t>1</a:t>
            </a:fld>
            <a:endParaRPr lang="en-US"/>
          </a:p>
        </p:txBody>
      </p:sp>
    </p:spTree>
    <p:extLst>
      <p:ext uri="{BB962C8B-B14F-4D97-AF65-F5344CB8AC3E}">
        <p14:creationId xmlns:p14="http://schemas.microsoft.com/office/powerpoint/2010/main" val="277434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General evaluative questions to ask yourself</a:t>
            </a:r>
            <a:r>
              <a:rPr lang="en-US" baseline="0" dirty="0" smtClean="0"/>
              <a:t> with any new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These questions help to frame and put into perspective where you are and what you’ll need to accomplish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20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69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Don’t be afraid of  or ignore</a:t>
            </a:r>
            <a:r>
              <a:rPr lang="en-US" baseline="0" dirty="0" smtClean="0"/>
              <a:t> </a:t>
            </a:r>
            <a:r>
              <a:rPr lang="en-US" dirty="0" smtClean="0"/>
              <a:t>resistance.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68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Will the</a:t>
            </a:r>
            <a:r>
              <a:rPr lang="en-US" baseline="0" dirty="0" smtClean="0"/>
              <a:t> work change? Yes, it could.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People are comfortable in their silos.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3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a:t>
            </a:r>
            <a:r>
              <a:rPr lang="en-US" baseline="0" dirty="0" smtClean="0"/>
              <a:t> will be resistance. Know it, accept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Listen to staff and acknowledge their concerns even if you can’t fix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Let them feel heard.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21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Accept that change is a constant in our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Who do you have at the table and who is missing?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During a long implementation little wins help break up the change into smaller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Communicate, communicate, communicate! In the absence of info people will decide what’s true.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37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Remembering</a:t>
            </a:r>
            <a:r>
              <a:rPr lang="en-US" baseline="0" dirty="0" smtClean="0"/>
              <a:t> the “Why” helps maintain focus and can re-center a heated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helps keep us going through a longer implementation process.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1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CA217-9569-4C3A-8B2D-F92353AAB076}" type="slidenum">
              <a:rPr lang="en-US" smtClean="0"/>
              <a:t>17</a:t>
            </a:fld>
            <a:endParaRPr lang="en-US"/>
          </a:p>
        </p:txBody>
      </p:sp>
    </p:spTree>
    <p:extLst>
      <p:ext uri="{BB962C8B-B14F-4D97-AF65-F5344CB8AC3E}">
        <p14:creationId xmlns:p14="http://schemas.microsoft.com/office/powerpoint/2010/main" val="348345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Vision for Success represents aspirational goals—ambitious—but we have always been as a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5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Vision for Success represents aspirational goals—ambitious—but we have always been as a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91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you see library’s role in these goals?</a:t>
            </a:r>
          </a:p>
          <a:p>
            <a:r>
              <a:rPr lang="en-US" dirty="0" smtClean="0"/>
              <a:t>How might you connect these commitments to specific actions/activities</a:t>
            </a:r>
            <a:r>
              <a:rPr lang="en-US" baseline="0" dirty="0" smtClean="0"/>
              <a:t> of the library?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1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Vision for Success represents aspirational goals—ambitious—but we have always been as a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9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Time to stop</a:t>
            </a:r>
            <a:r>
              <a:rPr lang="en-US" baseline="0" dirty="0" smtClean="0"/>
              <a:t> making excuses and change. No more blame game.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all want students to succeed. We’re all on the same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can’t keep doing the same thing and expect different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Need for a focused effort </a:t>
            </a:r>
            <a:r>
              <a:rPr lang="en-US" baseline="0" smtClean="0"/>
              <a:t>at every level</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Colleges need flexibility to make decisions based on their local population/campus climate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88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of the system wide changes tie back to the Vision for Success.</a:t>
            </a:r>
          </a:p>
          <a:p>
            <a:pPr marL="171450" indent="-171450">
              <a:buFont typeface="Arial" panose="020B0604020202020204" pitchFamily="34" charset="0"/>
              <a:buChar char="•"/>
            </a:pPr>
            <a:r>
              <a:rPr lang="en-US" dirty="0" smtClean="0"/>
              <a:t>This is the CCCCO “Why”</a:t>
            </a:r>
            <a:endParaRPr lang="en-US" dirty="0"/>
          </a:p>
        </p:txBody>
      </p:sp>
      <p:sp>
        <p:nvSpPr>
          <p:cNvPr id="4" name="Slide Number Placeholder 3"/>
          <p:cNvSpPr>
            <a:spLocks noGrp="1"/>
          </p:cNvSpPr>
          <p:nvPr>
            <p:ph type="sldNum" sz="quarter" idx="10"/>
          </p:nvPr>
        </p:nvSpPr>
        <p:spPr/>
        <p:txBody>
          <a:bodyPr/>
          <a:lstStyle/>
          <a:p>
            <a:fld id="{FD7CA217-9569-4C3A-8B2D-F92353AAB076}" type="slidenum">
              <a:rPr lang="en-US" smtClean="0"/>
              <a:t>7</a:t>
            </a:fld>
            <a:endParaRPr lang="en-US"/>
          </a:p>
        </p:txBody>
      </p:sp>
    </p:spTree>
    <p:extLst>
      <p:ext uri="{BB962C8B-B14F-4D97-AF65-F5344CB8AC3E}">
        <p14:creationId xmlns:p14="http://schemas.microsoft.com/office/powerpoint/2010/main" val="259176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Process – change that we can’t control – a new law, a decision from above,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People – things</a:t>
            </a:r>
            <a:r>
              <a:rPr lang="en-US" baseline="0" dirty="0" smtClean="0"/>
              <a:t> that effect you personally or your staff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10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General questions to ask yourself with any new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is the biggest change you’re dealing with right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Migrating to the new Library Services Platform? AB 705? Guided Pathways?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 these changes represent</a:t>
            </a:r>
            <a:r>
              <a:rPr lang="en-US" baseline="0" dirty="0" smtClean="0"/>
              <a:t> new opportunities?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51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120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942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8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48267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2414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51665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46766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03024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941330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413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197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012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421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B8CE1-EA7A-4648-AFEA-7E34D1A2DAA4}" type="datetimeFigureOut">
              <a:rPr lang="en-US" smtClean="0"/>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2091F5-D3C6-4079-ACD7-2EE6AC0FCE88}" type="slidenum">
              <a:rPr lang="en-US" smtClean="0"/>
              <a:t>‹#›</a:t>
            </a:fld>
            <a:endParaRPr lang="en-US" dirty="0"/>
          </a:p>
        </p:txBody>
      </p:sp>
    </p:spTree>
    <p:extLst>
      <p:ext uri="{BB962C8B-B14F-4D97-AF65-F5344CB8AC3E}">
        <p14:creationId xmlns:p14="http://schemas.microsoft.com/office/powerpoint/2010/main" val="368508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56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508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961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22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1F23369-C79C-4CCD-89C0-19FCCBC8C478}"/>
              </a:ext>
            </a:extLst>
          </p:cNvPr>
          <p:cNvPicPr>
            <a:picLocks noChangeAspect="1"/>
          </p:cNvPicPr>
          <p:nvPr userDrawn="1"/>
        </p:nvPicPr>
        <p:blipFill>
          <a:blip r:embed="rId13"/>
          <a:stretch>
            <a:fillRect/>
          </a:stretch>
        </p:blipFill>
        <p:spPr>
          <a:xfrm>
            <a:off x="324770" y="6014979"/>
            <a:ext cx="3624821" cy="596918"/>
          </a:xfrm>
          <a:prstGeom prst="rect">
            <a:avLst/>
          </a:prstGeom>
        </p:spPr>
      </p:pic>
      <p:cxnSp>
        <p:nvCxnSpPr>
          <p:cNvPr id="8" name="Straight Connector 7">
            <a:extLst>
              <a:ext uri="{FF2B5EF4-FFF2-40B4-BE49-F238E27FC236}">
                <a16:creationId xmlns:a16="http://schemas.microsoft.com/office/drawing/2014/main" id="{AD32161F-4AE6-442D-A48A-D9262EAE8A84}"/>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41E16A-999F-4862-8673-CB5C437D3874}"/>
              </a:ext>
            </a:extLst>
          </p:cNvPr>
          <p:cNvSpPr/>
          <p:nvPr userDrawn="1"/>
        </p:nvSpPr>
        <p:spPr>
          <a:xfrm>
            <a:off x="1993605" y="5933004"/>
            <a:ext cx="2573079" cy="73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4B1F2076-A492-4EA4-9DC4-58188F8A7AB0}"/>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r="12879" b="7360"/>
          <a:stretch/>
        </p:blipFill>
        <p:spPr>
          <a:xfrm>
            <a:off x="7810500" y="1066800"/>
            <a:ext cx="4381500" cy="4659045"/>
          </a:xfrm>
          <a:prstGeom prst="rect">
            <a:avLst/>
          </a:prstGeom>
        </p:spPr>
      </p:pic>
    </p:spTree>
    <p:extLst>
      <p:ext uri="{BB962C8B-B14F-4D97-AF65-F5344CB8AC3E}">
        <p14:creationId xmlns:p14="http://schemas.microsoft.com/office/powerpoint/2010/main" val="1828690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029613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mkeeley@cccco.edu"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766402"/>
            <a:ext cx="9144000" cy="786809"/>
          </a:xfrm>
        </p:spPr>
        <p:txBody>
          <a:bodyPr>
            <a:normAutofit fontScale="90000"/>
          </a:bodyPr>
          <a:lstStyle/>
          <a:p>
            <a:r>
              <a:rPr lang="en-US" dirty="0" smtClean="0"/>
              <a:t>Chancellor’s Office </a:t>
            </a:r>
            <a:br>
              <a:rPr lang="en-US" dirty="0" smtClean="0"/>
            </a:br>
            <a:r>
              <a:rPr lang="en-US" sz="4000" dirty="0" smtClean="0"/>
              <a:t>Navigating Change</a:t>
            </a:r>
            <a:endParaRPr lang="en-US" sz="4000" dirty="0"/>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524000" y="3840111"/>
            <a:ext cx="9144000" cy="480864"/>
          </a:xfrm>
        </p:spPr>
        <p:txBody>
          <a:bodyPr>
            <a:noAutofit/>
          </a:bodyPr>
          <a:lstStyle/>
          <a:p>
            <a:r>
              <a:rPr lang="en-US" dirty="0" smtClean="0"/>
              <a:t>Mia Keeley, Dean, Educational Services and Support</a:t>
            </a:r>
            <a:endParaRPr lang="en-US"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2040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9"/>
            <a:ext cx="10515600" cy="3844350"/>
          </a:xfrm>
        </p:spPr>
        <p:txBody>
          <a:bodyPr>
            <a:normAutofit/>
          </a:bodyPr>
          <a:lstStyle/>
          <a:p>
            <a:pPr marL="0" indent="0">
              <a:buNone/>
            </a:pPr>
            <a:r>
              <a:rPr lang="en-US" sz="3600" b="1" dirty="0">
                <a:solidFill>
                  <a:schemeClr val="accent3"/>
                </a:solidFill>
              </a:rPr>
              <a:t>Accomplishing this change will </a:t>
            </a:r>
            <a:r>
              <a:rPr lang="en-US" sz="3600" b="1" dirty="0" smtClean="0">
                <a:solidFill>
                  <a:schemeClr val="accent3"/>
                </a:solidFill>
              </a:rPr>
              <a:t>require?</a:t>
            </a:r>
          </a:p>
          <a:p>
            <a:pPr lvl="1">
              <a:lnSpc>
                <a:spcPct val="150000"/>
              </a:lnSpc>
              <a:defRPr/>
            </a:pPr>
            <a:r>
              <a:rPr lang="en-US" sz="2800" dirty="0" smtClean="0"/>
              <a:t>Tweaks </a:t>
            </a:r>
            <a:r>
              <a:rPr lang="en-US" sz="2800" dirty="0"/>
              <a:t>to what we have</a:t>
            </a:r>
          </a:p>
          <a:p>
            <a:pPr lvl="1">
              <a:lnSpc>
                <a:spcPct val="150000"/>
              </a:lnSpc>
              <a:defRPr/>
            </a:pPr>
            <a:r>
              <a:rPr lang="en-US" sz="2800" dirty="0" smtClean="0"/>
              <a:t>Linking </a:t>
            </a:r>
            <a:r>
              <a:rPr lang="en-US" sz="2800" dirty="0"/>
              <a:t>and coordinating what we have</a:t>
            </a:r>
          </a:p>
          <a:p>
            <a:pPr lvl="1">
              <a:lnSpc>
                <a:spcPct val="150000"/>
              </a:lnSpc>
              <a:defRPr/>
            </a:pPr>
            <a:r>
              <a:rPr lang="en-US" sz="2800" dirty="0" smtClean="0"/>
              <a:t> </a:t>
            </a:r>
            <a:r>
              <a:rPr lang="en-US" sz="2800" dirty="0"/>
              <a:t>Significant </a:t>
            </a:r>
            <a:r>
              <a:rPr lang="en-US" sz="2800" dirty="0" smtClean="0"/>
              <a:t>realignment </a:t>
            </a:r>
            <a:endParaRPr lang="en-US" sz="2800" dirty="0"/>
          </a:p>
          <a:p>
            <a:pPr lvl="1">
              <a:lnSpc>
                <a:spcPct val="150000"/>
              </a:lnSpc>
              <a:defRPr/>
            </a:pPr>
            <a:r>
              <a:rPr lang="en-US" sz="2800" dirty="0" smtClean="0"/>
              <a:t>Significant </a:t>
            </a:r>
            <a:r>
              <a:rPr lang="en-US" sz="2800" dirty="0"/>
              <a:t>redesign</a:t>
            </a:r>
          </a:p>
          <a:p>
            <a:pPr lvl="1"/>
            <a:endParaRPr lang="en-US" dirty="0"/>
          </a:p>
        </p:txBody>
      </p:sp>
    </p:spTree>
    <p:extLst>
      <p:ext uri="{BB962C8B-B14F-4D97-AF65-F5344CB8AC3E}">
        <p14:creationId xmlns:p14="http://schemas.microsoft.com/office/powerpoint/2010/main" val="3979379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8"/>
            <a:ext cx="10515600" cy="3937027"/>
          </a:xfrm>
        </p:spPr>
        <p:txBody>
          <a:bodyPr>
            <a:normAutofit/>
          </a:bodyPr>
          <a:lstStyle/>
          <a:p>
            <a:pPr marL="0" indent="0">
              <a:buNone/>
            </a:pPr>
            <a:r>
              <a:rPr lang="en-US" sz="3600" b="1" dirty="0">
                <a:solidFill>
                  <a:schemeClr val="accent3"/>
                </a:solidFill>
              </a:rPr>
              <a:t>Assessment of our </a:t>
            </a:r>
            <a:r>
              <a:rPr lang="en-US" sz="3600" b="1" dirty="0" smtClean="0">
                <a:solidFill>
                  <a:schemeClr val="accent3"/>
                </a:solidFill>
              </a:rPr>
              <a:t>readiness</a:t>
            </a:r>
          </a:p>
          <a:p>
            <a:pPr>
              <a:lnSpc>
                <a:spcPct val="150000"/>
              </a:lnSpc>
              <a:defRPr/>
            </a:pPr>
            <a:r>
              <a:rPr lang="en-US" dirty="0" smtClean="0"/>
              <a:t>Shock and awe</a:t>
            </a:r>
            <a:endParaRPr lang="en-US" dirty="0"/>
          </a:p>
          <a:p>
            <a:pPr>
              <a:lnSpc>
                <a:spcPct val="150000"/>
              </a:lnSpc>
              <a:defRPr/>
            </a:pPr>
            <a:r>
              <a:rPr lang="en-US" dirty="0" smtClean="0"/>
              <a:t>Considering </a:t>
            </a:r>
          </a:p>
          <a:p>
            <a:pPr>
              <a:lnSpc>
                <a:spcPct val="150000"/>
              </a:lnSpc>
              <a:defRPr/>
            </a:pPr>
            <a:r>
              <a:rPr lang="en-US" dirty="0" smtClean="0"/>
              <a:t>Prepping</a:t>
            </a:r>
          </a:p>
          <a:p>
            <a:pPr>
              <a:lnSpc>
                <a:spcPct val="150000"/>
              </a:lnSpc>
              <a:defRPr/>
            </a:pPr>
            <a:r>
              <a:rPr lang="en-US" dirty="0" smtClean="0"/>
              <a:t>Underway</a:t>
            </a:r>
            <a:endParaRPr lang="en-US" dirty="0"/>
          </a:p>
        </p:txBody>
      </p:sp>
    </p:spTree>
    <p:extLst>
      <p:ext uri="{BB962C8B-B14F-4D97-AF65-F5344CB8AC3E}">
        <p14:creationId xmlns:p14="http://schemas.microsoft.com/office/powerpoint/2010/main" val="29292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8"/>
            <a:ext cx="10515600" cy="3937027"/>
          </a:xfrm>
        </p:spPr>
        <p:txBody>
          <a:bodyPr>
            <a:normAutofit/>
          </a:bodyPr>
          <a:lstStyle/>
          <a:p>
            <a:pPr marL="0" indent="0">
              <a:buNone/>
            </a:pPr>
            <a:r>
              <a:rPr lang="en-US" sz="3600" b="1" dirty="0" smtClean="0">
                <a:solidFill>
                  <a:schemeClr val="accent3"/>
                </a:solidFill>
              </a:rPr>
              <a:t>Dealing with Resistance</a:t>
            </a:r>
          </a:p>
          <a:p>
            <a:r>
              <a:rPr lang="en-US" dirty="0" smtClean="0">
                <a:solidFill>
                  <a:schemeClr val="accent3"/>
                </a:solidFill>
              </a:rPr>
              <a:t>What level of resistance are you experiencing?</a:t>
            </a:r>
          </a:p>
          <a:p>
            <a:r>
              <a:rPr lang="en-US" dirty="0" smtClean="0">
                <a:solidFill>
                  <a:schemeClr val="accent3"/>
                </a:solidFill>
              </a:rPr>
              <a:t>What resistance do you predict is coming?</a:t>
            </a:r>
          </a:p>
          <a:p>
            <a:pPr lvl="1"/>
            <a:r>
              <a:rPr lang="en-US" altLang="en-US" dirty="0"/>
              <a:t>Change leaders often think </a:t>
            </a:r>
            <a:r>
              <a:rPr lang="en-US" altLang="en-US" dirty="0" smtClean="0"/>
              <a:t>change </a:t>
            </a:r>
            <a:r>
              <a:rPr lang="en-US" altLang="en-US" dirty="0"/>
              <a:t>is further along, and there is less resistance than others </a:t>
            </a:r>
            <a:r>
              <a:rPr lang="en-US" altLang="en-US" dirty="0" smtClean="0"/>
              <a:t>perceive</a:t>
            </a:r>
          </a:p>
          <a:p>
            <a:pPr lvl="1"/>
            <a:r>
              <a:rPr lang="en-US" dirty="0" smtClean="0"/>
              <a:t>Important to address any rumors</a:t>
            </a:r>
            <a:r>
              <a:rPr lang="en-US" dirty="0"/>
              <a:t>, unrest and </a:t>
            </a:r>
            <a:r>
              <a:rPr lang="en-US" dirty="0" smtClean="0"/>
              <a:t>unhappiness</a:t>
            </a:r>
          </a:p>
          <a:p>
            <a:r>
              <a:rPr lang="en-US" dirty="0" smtClean="0"/>
              <a:t>Provide space to listen and allow time to process</a:t>
            </a:r>
          </a:p>
          <a:p>
            <a:r>
              <a:rPr lang="en-US" dirty="0" smtClean="0"/>
              <a:t>Transparency </a:t>
            </a:r>
            <a:endParaRPr lang="en-US" dirty="0"/>
          </a:p>
          <a:p>
            <a:endParaRPr lang="en-US" dirty="0"/>
          </a:p>
          <a:p>
            <a:pPr lvl="1"/>
            <a:endParaRPr lang="en-US" sz="2000" dirty="0" smtClean="0">
              <a:solidFill>
                <a:schemeClr val="accent3"/>
              </a:solidFill>
            </a:endParaRPr>
          </a:p>
          <a:p>
            <a:pPr marL="0" indent="0">
              <a:buNone/>
            </a:pPr>
            <a:endParaRPr lang="en-US" sz="1200" b="1" dirty="0" smtClean="0">
              <a:solidFill>
                <a:schemeClr val="accent3"/>
              </a:solidFill>
            </a:endParaRPr>
          </a:p>
          <a:p>
            <a:endParaRPr lang="en-US" dirty="0"/>
          </a:p>
        </p:txBody>
      </p:sp>
    </p:spTree>
    <p:extLst>
      <p:ext uri="{BB962C8B-B14F-4D97-AF65-F5344CB8AC3E}">
        <p14:creationId xmlns:p14="http://schemas.microsoft.com/office/powerpoint/2010/main" val="166029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8"/>
            <a:ext cx="10515600" cy="3937027"/>
          </a:xfrm>
        </p:spPr>
        <p:txBody>
          <a:bodyPr>
            <a:normAutofit/>
          </a:bodyPr>
          <a:lstStyle/>
          <a:p>
            <a:pPr marL="0" indent="0">
              <a:buNone/>
            </a:pPr>
            <a:r>
              <a:rPr lang="en-US" sz="3600" b="1" dirty="0" smtClean="0">
                <a:solidFill>
                  <a:schemeClr val="accent3"/>
                </a:solidFill>
              </a:rPr>
              <a:t>Sources of Resistance</a:t>
            </a:r>
          </a:p>
          <a:p>
            <a:pPr>
              <a:lnSpc>
                <a:spcPct val="100000"/>
              </a:lnSpc>
            </a:pPr>
            <a:r>
              <a:rPr lang="en-US" dirty="0" smtClean="0"/>
              <a:t>Loss of Control</a:t>
            </a:r>
          </a:p>
          <a:p>
            <a:pPr>
              <a:lnSpc>
                <a:spcPct val="100000"/>
              </a:lnSpc>
            </a:pPr>
            <a:r>
              <a:rPr lang="en-US" dirty="0" smtClean="0"/>
              <a:t>Excess uncertainty</a:t>
            </a:r>
          </a:p>
          <a:p>
            <a:pPr>
              <a:lnSpc>
                <a:spcPct val="100000"/>
              </a:lnSpc>
            </a:pPr>
            <a:r>
              <a:rPr lang="en-US" dirty="0" smtClean="0"/>
              <a:t>Past </a:t>
            </a:r>
            <a:r>
              <a:rPr lang="en-US" dirty="0" smtClean="0"/>
              <a:t>resentments</a:t>
            </a:r>
          </a:p>
          <a:p>
            <a:pPr>
              <a:lnSpc>
                <a:spcPct val="100000"/>
              </a:lnSpc>
            </a:pPr>
            <a:r>
              <a:rPr lang="en-US" dirty="0" smtClean="0"/>
              <a:t>Change is more work</a:t>
            </a:r>
          </a:p>
          <a:p>
            <a:pPr>
              <a:lnSpc>
                <a:spcPct val="100000"/>
              </a:lnSpc>
            </a:pPr>
            <a:r>
              <a:rPr lang="en-US" dirty="0" smtClean="0"/>
              <a:t>Threat may be real</a:t>
            </a:r>
            <a:endParaRPr lang="en-US" dirty="0"/>
          </a:p>
          <a:p>
            <a:pPr lvl="1"/>
            <a:endParaRPr lang="en-US" sz="2000" dirty="0" smtClean="0">
              <a:solidFill>
                <a:schemeClr val="accent3"/>
              </a:solidFill>
            </a:endParaRPr>
          </a:p>
          <a:p>
            <a:pPr marL="0" indent="0">
              <a:buNone/>
            </a:pPr>
            <a:endParaRPr lang="en-US" sz="1200" b="1" dirty="0" smtClean="0">
              <a:solidFill>
                <a:schemeClr val="accent3"/>
              </a:solidFill>
            </a:endParaRPr>
          </a:p>
          <a:p>
            <a:endParaRPr lang="en-US" dirty="0"/>
          </a:p>
        </p:txBody>
      </p:sp>
    </p:spTree>
    <p:extLst>
      <p:ext uri="{BB962C8B-B14F-4D97-AF65-F5344CB8AC3E}">
        <p14:creationId xmlns:p14="http://schemas.microsoft.com/office/powerpoint/2010/main" val="2351817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968401" y="1935453"/>
            <a:ext cx="10515600" cy="3937027"/>
          </a:xfrm>
        </p:spPr>
        <p:txBody>
          <a:bodyPr>
            <a:normAutofit/>
          </a:bodyPr>
          <a:lstStyle/>
          <a:p>
            <a:pPr marL="0" indent="0">
              <a:buNone/>
            </a:pPr>
            <a:r>
              <a:rPr lang="en-US" sz="3600" b="1" dirty="0" smtClean="0">
                <a:solidFill>
                  <a:schemeClr val="accent3"/>
                </a:solidFill>
              </a:rPr>
              <a:t>Resistance Tips</a:t>
            </a:r>
          </a:p>
          <a:p>
            <a:pPr>
              <a:lnSpc>
                <a:spcPct val="150000"/>
              </a:lnSpc>
              <a:spcBef>
                <a:spcPct val="0"/>
              </a:spcBef>
              <a:defRPr/>
            </a:pPr>
            <a:r>
              <a:rPr lang="en-US" altLang="en-US" dirty="0">
                <a:solidFill>
                  <a:schemeClr val="tx2">
                    <a:lumMod val="75000"/>
                  </a:schemeClr>
                </a:solidFill>
              </a:rPr>
              <a:t>Predict</a:t>
            </a:r>
            <a:r>
              <a:rPr lang="en-US" altLang="en-US" dirty="0"/>
              <a:t>, understand and accept resistance</a:t>
            </a:r>
          </a:p>
          <a:p>
            <a:pPr>
              <a:lnSpc>
                <a:spcPct val="150000"/>
              </a:lnSpc>
              <a:spcBef>
                <a:spcPct val="0"/>
              </a:spcBef>
              <a:defRPr/>
            </a:pPr>
            <a:r>
              <a:rPr lang="en-US" altLang="en-US" dirty="0">
                <a:solidFill>
                  <a:schemeClr val="tx2">
                    <a:lumMod val="75000"/>
                  </a:schemeClr>
                </a:solidFill>
              </a:rPr>
              <a:t>Respond</a:t>
            </a:r>
            <a:r>
              <a:rPr lang="en-US" altLang="en-US" dirty="0"/>
              <a:t>; surface and acknowledge</a:t>
            </a:r>
          </a:p>
          <a:p>
            <a:pPr>
              <a:lnSpc>
                <a:spcPct val="150000"/>
              </a:lnSpc>
              <a:spcBef>
                <a:spcPct val="0"/>
              </a:spcBef>
              <a:defRPr/>
            </a:pPr>
            <a:r>
              <a:rPr lang="en-US" altLang="en-US" dirty="0" smtClean="0">
                <a:solidFill>
                  <a:schemeClr val="tx2">
                    <a:lumMod val="75000"/>
                  </a:schemeClr>
                </a:solidFill>
              </a:rPr>
              <a:t>Minimize</a:t>
            </a:r>
            <a:r>
              <a:rPr lang="en-US" altLang="en-US" dirty="0" smtClean="0"/>
              <a:t> </a:t>
            </a:r>
            <a:r>
              <a:rPr lang="en-US" altLang="en-US" dirty="0"/>
              <a:t>additional work when possible</a:t>
            </a:r>
          </a:p>
          <a:p>
            <a:pPr>
              <a:lnSpc>
                <a:spcPct val="150000"/>
              </a:lnSpc>
              <a:spcBef>
                <a:spcPct val="0"/>
              </a:spcBef>
              <a:defRPr/>
            </a:pPr>
            <a:r>
              <a:rPr lang="en-US" altLang="en-US" dirty="0"/>
              <a:t>Consider rituals or </a:t>
            </a:r>
            <a:r>
              <a:rPr lang="en-US" altLang="en-US" dirty="0">
                <a:solidFill>
                  <a:schemeClr val="tx2">
                    <a:lumMod val="75000"/>
                  </a:schemeClr>
                </a:solidFill>
              </a:rPr>
              <a:t>ceremonies</a:t>
            </a:r>
            <a:endParaRPr lang="en-US" dirty="0">
              <a:solidFill>
                <a:schemeClr val="tx2">
                  <a:lumMod val="75000"/>
                </a:schemeClr>
              </a:solidFill>
            </a:endParaRPr>
          </a:p>
          <a:p>
            <a:pPr lvl="1"/>
            <a:endParaRPr lang="en-US" sz="2000" dirty="0" smtClean="0">
              <a:solidFill>
                <a:schemeClr val="accent3"/>
              </a:solidFill>
            </a:endParaRPr>
          </a:p>
          <a:p>
            <a:pPr marL="0" indent="0">
              <a:buNone/>
            </a:pPr>
            <a:endParaRPr lang="en-US" sz="1200" b="1" dirty="0" smtClean="0">
              <a:solidFill>
                <a:schemeClr val="accent3"/>
              </a:solidFill>
            </a:endParaRPr>
          </a:p>
          <a:p>
            <a:endParaRPr lang="en-US" dirty="0"/>
          </a:p>
        </p:txBody>
      </p:sp>
    </p:spTree>
    <p:extLst>
      <p:ext uri="{BB962C8B-B14F-4D97-AF65-F5344CB8AC3E}">
        <p14:creationId xmlns:p14="http://schemas.microsoft.com/office/powerpoint/2010/main" val="3578864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8"/>
            <a:ext cx="10515600" cy="3937027"/>
          </a:xfrm>
        </p:spPr>
        <p:txBody>
          <a:bodyPr>
            <a:normAutofit/>
          </a:bodyPr>
          <a:lstStyle/>
          <a:p>
            <a:pPr marL="0" indent="0">
              <a:buNone/>
            </a:pPr>
            <a:r>
              <a:rPr lang="en-US" sz="3600" b="1" dirty="0" smtClean="0"/>
              <a:t>Process Tips</a:t>
            </a:r>
          </a:p>
          <a:p>
            <a:pPr>
              <a:lnSpc>
                <a:spcPct val="100000"/>
              </a:lnSpc>
              <a:defRPr/>
            </a:pPr>
            <a:r>
              <a:rPr lang="en-US" altLang="en-US" dirty="0" smtClean="0"/>
              <a:t>Set </a:t>
            </a:r>
            <a:r>
              <a:rPr lang="en-US" altLang="en-US" dirty="0"/>
              <a:t>the expectation that </a:t>
            </a:r>
            <a:r>
              <a:rPr lang="en-US" altLang="en-US" dirty="0">
                <a:solidFill>
                  <a:schemeClr val="tx2">
                    <a:lumMod val="75000"/>
                  </a:schemeClr>
                </a:solidFill>
              </a:rPr>
              <a:t>change is inevitable</a:t>
            </a:r>
          </a:p>
          <a:p>
            <a:pPr>
              <a:lnSpc>
                <a:spcPct val="100000"/>
              </a:lnSpc>
              <a:defRPr/>
            </a:pPr>
            <a:r>
              <a:rPr lang="en-US" altLang="en-US" dirty="0" smtClean="0"/>
              <a:t>Take </a:t>
            </a:r>
            <a:r>
              <a:rPr lang="en-US" altLang="en-US" dirty="0"/>
              <a:t>time to plan effectively; </a:t>
            </a:r>
            <a:r>
              <a:rPr lang="en-US" altLang="en-US" dirty="0">
                <a:solidFill>
                  <a:schemeClr val="tx2">
                    <a:lumMod val="75000"/>
                  </a:schemeClr>
                </a:solidFill>
              </a:rPr>
              <a:t>start with the end in mind</a:t>
            </a:r>
          </a:p>
          <a:p>
            <a:pPr>
              <a:lnSpc>
                <a:spcPct val="100000"/>
              </a:lnSpc>
              <a:defRPr/>
            </a:pPr>
            <a:r>
              <a:rPr lang="en-US" altLang="en-US" dirty="0" smtClean="0"/>
              <a:t>Identify </a:t>
            </a:r>
            <a:r>
              <a:rPr lang="en-US" altLang="en-US" dirty="0">
                <a:solidFill>
                  <a:schemeClr val="tx2">
                    <a:lumMod val="75000"/>
                  </a:schemeClr>
                </a:solidFill>
              </a:rPr>
              <a:t>who</a:t>
            </a:r>
            <a:r>
              <a:rPr lang="en-US" altLang="en-US" dirty="0"/>
              <a:t> needs to be </a:t>
            </a:r>
            <a:r>
              <a:rPr lang="en-US" altLang="en-US" dirty="0" smtClean="0"/>
              <a:t>involved</a:t>
            </a:r>
          </a:p>
          <a:p>
            <a:pPr>
              <a:lnSpc>
                <a:spcPct val="100000"/>
              </a:lnSpc>
              <a:defRPr/>
            </a:pPr>
            <a:r>
              <a:rPr lang="en-US" altLang="en-US" dirty="0"/>
              <a:t>Look for </a:t>
            </a:r>
            <a:r>
              <a:rPr lang="en-US" altLang="en-US" dirty="0">
                <a:solidFill>
                  <a:schemeClr val="tx2">
                    <a:lumMod val="75000"/>
                  </a:schemeClr>
                </a:solidFill>
              </a:rPr>
              <a:t>early wins</a:t>
            </a:r>
            <a:r>
              <a:rPr lang="en-US" altLang="en-US" dirty="0"/>
              <a:t>; celebrate them</a:t>
            </a:r>
          </a:p>
          <a:p>
            <a:pPr>
              <a:lnSpc>
                <a:spcPct val="100000"/>
              </a:lnSpc>
              <a:defRPr/>
            </a:pPr>
            <a:r>
              <a:rPr lang="en-US" altLang="en-US" dirty="0" smtClean="0">
                <a:solidFill>
                  <a:schemeClr val="tx2">
                    <a:lumMod val="75000"/>
                  </a:schemeClr>
                </a:solidFill>
              </a:rPr>
              <a:t>Over-communicate</a:t>
            </a:r>
            <a:r>
              <a:rPr lang="en-US" altLang="en-US" dirty="0" smtClean="0">
                <a:solidFill>
                  <a:srgbClr val="FF0000"/>
                </a:solidFill>
              </a:rPr>
              <a:t> </a:t>
            </a:r>
            <a:r>
              <a:rPr lang="en-US" altLang="en-US" dirty="0"/>
              <a:t>what’s changing and what’s not</a:t>
            </a:r>
          </a:p>
          <a:p>
            <a:pPr>
              <a:defRPr/>
            </a:pPr>
            <a:endParaRPr lang="en-US" altLang="en-US" dirty="0"/>
          </a:p>
          <a:p>
            <a:endParaRPr lang="en-US" dirty="0"/>
          </a:p>
          <a:p>
            <a:pPr lvl="1"/>
            <a:endParaRPr lang="en-US" sz="2000" dirty="0" smtClean="0">
              <a:solidFill>
                <a:schemeClr val="accent3"/>
              </a:solidFill>
            </a:endParaRPr>
          </a:p>
          <a:p>
            <a:pPr marL="0" indent="0">
              <a:buNone/>
            </a:pPr>
            <a:endParaRPr lang="en-US" sz="1200" b="1" dirty="0" smtClean="0">
              <a:solidFill>
                <a:schemeClr val="accent3"/>
              </a:solidFill>
            </a:endParaRPr>
          </a:p>
          <a:p>
            <a:endParaRPr lang="en-US" dirty="0"/>
          </a:p>
        </p:txBody>
      </p:sp>
    </p:spTree>
    <p:extLst>
      <p:ext uri="{BB962C8B-B14F-4D97-AF65-F5344CB8AC3E}">
        <p14:creationId xmlns:p14="http://schemas.microsoft.com/office/powerpoint/2010/main" val="370083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690688"/>
            <a:ext cx="10515600" cy="3937027"/>
          </a:xfrm>
        </p:spPr>
        <p:txBody>
          <a:bodyPr>
            <a:normAutofit/>
          </a:bodyPr>
          <a:lstStyle/>
          <a:p>
            <a:pPr marL="0" indent="0">
              <a:buNone/>
            </a:pPr>
            <a:r>
              <a:rPr lang="en-US" sz="3600" b="1" dirty="0" smtClean="0">
                <a:solidFill>
                  <a:schemeClr val="accent3"/>
                </a:solidFill>
              </a:rPr>
              <a:t>Keep your eye on the prize </a:t>
            </a:r>
          </a:p>
          <a:p>
            <a:pPr>
              <a:lnSpc>
                <a:spcPct val="100000"/>
              </a:lnSpc>
              <a:defRPr/>
            </a:pPr>
            <a:r>
              <a:rPr lang="en-US" dirty="0" smtClean="0"/>
              <a:t>Know your why</a:t>
            </a:r>
          </a:p>
          <a:p>
            <a:pPr lvl="1">
              <a:lnSpc>
                <a:spcPct val="100000"/>
              </a:lnSpc>
              <a:defRPr/>
            </a:pPr>
            <a:r>
              <a:rPr lang="en-US" dirty="0" smtClean="0"/>
              <a:t>Helps maintain the focus</a:t>
            </a:r>
          </a:p>
          <a:p>
            <a:pPr>
              <a:lnSpc>
                <a:spcPct val="150000"/>
              </a:lnSpc>
              <a:defRPr/>
            </a:pPr>
            <a:r>
              <a:rPr lang="en-US" dirty="0" smtClean="0"/>
              <a:t>Benefits to students</a:t>
            </a:r>
          </a:p>
          <a:p>
            <a:pPr lvl="1">
              <a:lnSpc>
                <a:spcPct val="100000"/>
              </a:lnSpc>
              <a:defRPr/>
            </a:pPr>
            <a:r>
              <a:rPr lang="en-US" dirty="0"/>
              <a:t>E</a:t>
            </a:r>
            <a:r>
              <a:rPr lang="en-US" dirty="0" smtClean="0"/>
              <a:t>asier </a:t>
            </a:r>
            <a:r>
              <a:rPr lang="en-US" dirty="0"/>
              <a:t>to navigate our system </a:t>
            </a:r>
          </a:p>
          <a:p>
            <a:pPr lvl="1">
              <a:lnSpc>
                <a:spcPct val="100000"/>
              </a:lnSpc>
              <a:defRPr/>
            </a:pPr>
            <a:r>
              <a:rPr lang="en-US" dirty="0" smtClean="0"/>
              <a:t>More successful outcomes</a:t>
            </a:r>
            <a:endParaRPr lang="en-US" dirty="0"/>
          </a:p>
          <a:p>
            <a:endParaRPr lang="en-US" dirty="0"/>
          </a:p>
          <a:p>
            <a:pPr lvl="1"/>
            <a:endParaRPr lang="en-US" sz="2000" dirty="0" smtClean="0">
              <a:solidFill>
                <a:schemeClr val="accent3"/>
              </a:solidFill>
            </a:endParaRPr>
          </a:p>
          <a:p>
            <a:pPr marL="0" indent="0">
              <a:buNone/>
            </a:pPr>
            <a:endParaRPr lang="en-US" sz="1200" b="1" dirty="0" smtClean="0">
              <a:solidFill>
                <a:schemeClr val="accent3"/>
              </a:solidFill>
            </a:endParaRPr>
          </a:p>
          <a:p>
            <a:endParaRPr lang="en-US" dirty="0"/>
          </a:p>
        </p:txBody>
      </p:sp>
    </p:spTree>
    <p:extLst>
      <p:ext uri="{BB962C8B-B14F-4D97-AF65-F5344CB8AC3E}">
        <p14:creationId xmlns:p14="http://schemas.microsoft.com/office/powerpoint/2010/main" val="1607886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766402"/>
            <a:ext cx="9144000" cy="786809"/>
          </a:xfrm>
        </p:spPr>
        <p:txBody>
          <a:bodyPr>
            <a:normAutofit/>
          </a:bodyPr>
          <a:lstStyle/>
          <a:p>
            <a:r>
              <a:rPr lang="en-US" sz="4000" dirty="0" smtClean="0"/>
              <a:t>Questions/Comments</a:t>
            </a:r>
            <a:endParaRPr lang="en-US" sz="4000" dirty="0"/>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524000" y="3840111"/>
            <a:ext cx="9144000" cy="480864"/>
          </a:xfrm>
        </p:spPr>
        <p:txBody>
          <a:bodyPr>
            <a:noAutofit/>
          </a:bodyPr>
          <a:lstStyle/>
          <a:p>
            <a:r>
              <a:rPr lang="en-US" dirty="0"/>
              <a:t>	</a:t>
            </a:r>
            <a:r>
              <a:rPr lang="en-US" dirty="0" smtClean="0"/>
              <a:t>				</a:t>
            </a:r>
            <a:r>
              <a:rPr lang="en-US" dirty="0" smtClean="0">
                <a:hlinkClick r:id="rId3"/>
              </a:rPr>
              <a:t>mkeeley@cccco.edu</a:t>
            </a:r>
            <a:r>
              <a:rPr lang="en-US" dirty="0" smtClean="0"/>
              <a:t> </a:t>
            </a:r>
            <a:endParaRPr lang="en-US"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0288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Vision for Success</a:t>
            </a:r>
            <a:endParaRPr lang="en-US" dirty="0"/>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60612" y="1952096"/>
            <a:ext cx="10515600" cy="720352"/>
          </a:xfrm>
        </p:spPr>
        <p:txBody>
          <a:bodyPr/>
          <a:lstStyle/>
          <a:p>
            <a:pPr marL="457200" lvl="2" indent="0">
              <a:spcBef>
                <a:spcPts val="1000"/>
              </a:spcBef>
              <a:buNone/>
            </a:pPr>
            <a:r>
              <a:rPr lang="en-US" dirty="0" smtClean="0"/>
              <a:t>Increase </a:t>
            </a:r>
            <a:r>
              <a:rPr lang="en-US" dirty="0"/>
              <a:t>by at least 20 percent the number of CCC students annually who acquire associates degrees, credentials, certificates, or specific skill sets that prepare them for an in-demand job.</a:t>
            </a:r>
          </a:p>
          <a:p>
            <a:pPr marL="457200" lvl="2" indent="0">
              <a:spcBef>
                <a:spcPts val="1000"/>
              </a:spcBef>
              <a:buNone/>
            </a:pP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6" name="TextBox 5"/>
          <p:cNvSpPr txBox="1"/>
          <p:nvPr/>
        </p:nvSpPr>
        <p:spPr>
          <a:xfrm>
            <a:off x="1134036" y="1481170"/>
            <a:ext cx="12909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F6D"/>
                </a:solidFill>
                <a:effectLst/>
                <a:uLnTx/>
                <a:uFillTx/>
                <a:latin typeface="Source Sans Pro"/>
                <a:ea typeface="+mn-ea"/>
                <a:cs typeface="+mn-cs"/>
              </a:rPr>
              <a:t>Goal 1:</a:t>
            </a:r>
            <a:endParaRPr kumimoji="0" lang="en-US" sz="2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7"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1303535" y="3391775"/>
            <a:ext cx="9815653" cy="837104"/>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Increase by 35 percent the number of CCC students system-wide transferring annually to a CSU or UC, necessary to meet the state’s needs for workers with baccalaureate degrees.</a:t>
            </a:r>
          </a:p>
        </p:txBody>
      </p:sp>
      <p:sp>
        <p:nvSpPr>
          <p:cNvPr id="8" name="Title 1">
            <a:extLst>
              <a:ext uri="{FF2B5EF4-FFF2-40B4-BE49-F238E27FC236}">
                <a16:creationId xmlns:a16="http://schemas.microsoft.com/office/drawing/2014/main" id="{DEA21B73-B078-448F-851D-876EB3A46575}"/>
              </a:ext>
            </a:extLst>
          </p:cNvPr>
          <p:cNvSpPr txBox="1">
            <a:spLocks/>
          </p:cNvSpPr>
          <p:nvPr/>
        </p:nvSpPr>
        <p:spPr>
          <a:xfrm>
            <a:off x="1134036" y="2671423"/>
            <a:ext cx="1195260"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F6D"/>
                </a:solidFill>
                <a:effectLst/>
                <a:uLnTx/>
                <a:uFillTx/>
                <a:latin typeface="Source Sans Pro"/>
                <a:ea typeface="+mj-ea"/>
                <a:cs typeface="+mj-cs"/>
              </a:rPr>
              <a:t>Goal 2:</a:t>
            </a:r>
          </a:p>
        </p:txBody>
      </p:sp>
      <p:sp>
        <p:nvSpPr>
          <p:cNvPr id="9" name="Title 1">
            <a:extLst>
              <a:ext uri="{FF2B5EF4-FFF2-40B4-BE49-F238E27FC236}">
                <a16:creationId xmlns:a16="http://schemas.microsoft.com/office/drawing/2014/main" id="{DEA21B73-B078-448F-851D-876EB3A46575}"/>
              </a:ext>
            </a:extLst>
          </p:cNvPr>
          <p:cNvSpPr txBox="1">
            <a:spLocks/>
          </p:cNvSpPr>
          <p:nvPr/>
        </p:nvSpPr>
        <p:spPr>
          <a:xfrm>
            <a:off x="1134036" y="3929746"/>
            <a:ext cx="1195260"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F6D"/>
                </a:solidFill>
                <a:effectLst/>
                <a:uLnTx/>
                <a:uFillTx/>
                <a:latin typeface="Source Sans Pro"/>
                <a:ea typeface="+mj-ea"/>
                <a:cs typeface="+mj-cs"/>
              </a:rPr>
              <a:t>Goal </a:t>
            </a:r>
            <a:r>
              <a:rPr kumimoji="0" lang="en-US" sz="2800" b="0" i="0" u="none" strike="noStrike" kern="1200" cap="none" spc="0" normalizeH="0" baseline="0" noProof="0" dirty="0" smtClean="0">
                <a:ln>
                  <a:noFill/>
                </a:ln>
                <a:solidFill>
                  <a:srgbClr val="002F6D"/>
                </a:solidFill>
                <a:effectLst/>
                <a:uLnTx/>
                <a:uFillTx/>
                <a:latin typeface="Source Sans Pro"/>
                <a:ea typeface="+mj-ea"/>
                <a:cs typeface="+mj-cs"/>
              </a:rPr>
              <a:t>3:</a:t>
            </a:r>
            <a:endParaRPr kumimoji="0" lang="en-US" sz="2800" b="0" i="0" u="none" strike="noStrike" kern="1200" cap="none" spc="0" normalizeH="0" baseline="0" noProof="0" dirty="0">
              <a:ln>
                <a:noFill/>
              </a:ln>
              <a:solidFill>
                <a:srgbClr val="002F6D"/>
              </a:solidFill>
              <a:effectLst/>
              <a:uLnTx/>
              <a:uFillTx/>
              <a:latin typeface="Source Sans Pro"/>
              <a:ea typeface="+mj-ea"/>
              <a:cs typeface="+mj-cs"/>
            </a:endParaRPr>
          </a:p>
        </p:txBody>
      </p:sp>
      <p:sp>
        <p:nvSpPr>
          <p:cNvPr id="10" name="Rectangle 9"/>
          <p:cNvSpPr/>
          <p:nvPr/>
        </p:nvSpPr>
        <p:spPr>
          <a:xfrm>
            <a:off x="1303536" y="4605494"/>
            <a:ext cx="10072676" cy="1193853"/>
          </a:xfrm>
          <a:prstGeom prst="rect">
            <a:avLst/>
          </a:prstGeom>
        </p:spPr>
        <p:txBody>
          <a:bodyPr wrap="square">
            <a:spAutoFit/>
          </a:bodyPr>
          <a:lstStyle/>
          <a:p>
            <a:pPr marL="0" marR="0" lvl="0" indent="-45720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Decrease the average number of units accumulated by CCC students earning associates degrees from approximately 87 to 79 total units—the average among the top 5th of colleges showing the strongest performance on this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58" b="0" i="0" u="none" strike="noStrike" kern="1200" cap="none" spc="0" normalizeH="0" baseline="0" noProof="0" dirty="0">
              <a:ln>
                <a:noFill/>
              </a:ln>
              <a:solidFill>
                <a:srgbClr val="002F6D"/>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277298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38200" y="1355843"/>
            <a:ext cx="10515600" cy="720352"/>
          </a:xfrm>
        </p:spPr>
        <p:txBody>
          <a:bodyPr>
            <a:noAutofit/>
          </a:bodyPr>
          <a:lstStyle/>
          <a:p>
            <a:pPr marL="457200" lvl="2" indent="0">
              <a:spcBef>
                <a:spcPts val="1000"/>
              </a:spcBef>
              <a:buNone/>
            </a:pPr>
            <a:r>
              <a:rPr lang="en-US" dirty="0">
                <a:latin typeface="+mn-lt"/>
                <a:ea typeface="+mn-ea"/>
              </a:rPr>
              <a:t>Increase the percentage of exiting CTE students who report being employed in their field of study, from the statewide average of 60% to 69%--the average among the top 5th of colleges showing the strongest performance on this measure.</a:t>
            </a:r>
          </a:p>
          <a:p>
            <a:pPr marL="457200" lvl="2" indent="0">
              <a:spcBef>
                <a:spcPts val="1000"/>
              </a:spcBef>
              <a:buNone/>
            </a:pPr>
            <a:endParaRPr lang="en-US" sz="2400" dirty="0"/>
          </a:p>
          <a:p>
            <a:pPr marL="457200" lvl="2" indent="0">
              <a:spcBef>
                <a:spcPts val="1000"/>
              </a:spcBef>
              <a:buNone/>
            </a:pP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6" name="TextBox 5"/>
          <p:cNvSpPr txBox="1"/>
          <p:nvPr/>
        </p:nvSpPr>
        <p:spPr>
          <a:xfrm>
            <a:off x="1111624" y="813112"/>
            <a:ext cx="12909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F6D"/>
                </a:solidFill>
                <a:effectLst/>
                <a:uLnTx/>
                <a:uFillTx/>
                <a:latin typeface="Source Sans Pro"/>
                <a:ea typeface="+mn-ea"/>
                <a:cs typeface="+mn-cs"/>
              </a:rPr>
              <a:t>Goal 4:</a:t>
            </a:r>
            <a:endParaRPr kumimoji="0" lang="en-US" sz="2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7"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1281123" y="2723717"/>
            <a:ext cx="9815653" cy="837104"/>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DEA21B73-B078-448F-851D-876EB3A46575}"/>
              </a:ext>
            </a:extLst>
          </p:cNvPr>
          <p:cNvSpPr txBox="1">
            <a:spLocks/>
          </p:cNvSpPr>
          <p:nvPr/>
        </p:nvSpPr>
        <p:spPr>
          <a:xfrm>
            <a:off x="1111624" y="2190716"/>
            <a:ext cx="1195260"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F6D"/>
                </a:solidFill>
                <a:effectLst/>
                <a:uLnTx/>
                <a:uFillTx/>
                <a:latin typeface="Source Sans Pro"/>
                <a:ea typeface="+mj-ea"/>
                <a:cs typeface="+mj-cs"/>
              </a:rPr>
              <a:t>Goal </a:t>
            </a:r>
            <a:r>
              <a:rPr kumimoji="0" lang="en-US" sz="2800" b="0" i="0" u="none" strike="noStrike" kern="1200" cap="none" spc="0" normalizeH="0" baseline="0" noProof="0" dirty="0" smtClean="0">
                <a:ln>
                  <a:noFill/>
                </a:ln>
                <a:solidFill>
                  <a:srgbClr val="002F6D"/>
                </a:solidFill>
                <a:effectLst/>
                <a:uLnTx/>
                <a:uFillTx/>
                <a:latin typeface="Source Sans Pro"/>
                <a:ea typeface="+mj-ea"/>
                <a:cs typeface="+mj-cs"/>
              </a:rPr>
              <a:t>5:</a:t>
            </a:r>
            <a:endParaRPr kumimoji="0" lang="en-US" sz="2800" b="0" i="0" u="none" strike="noStrike" kern="1200" cap="none" spc="0" normalizeH="0" baseline="0" noProof="0" dirty="0">
              <a:ln>
                <a:noFill/>
              </a:ln>
              <a:solidFill>
                <a:srgbClr val="002F6D"/>
              </a:solidFill>
              <a:effectLst/>
              <a:uLnTx/>
              <a:uFillTx/>
              <a:latin typeface="Source Sans Pro"/>
              <a:ea typeface="+mj-ea"/>
              <a:cs typeface="+mj-cs"/>
            </a:endParaRPr>
          </a:p>
        </p:txBody>
      </p:sp>
      <p:sp>
        <p:nvSpPr>
          <p:cNvPr id="9" name="Title 1">
            <a:extLst>
              <a:ext uri="{FF2B5EF4-FFF2-40B4-BE49-F238E27FC236}">
                <a16:creationId xmlns:a16="http://schemas.microsoft.com/office/drawing/2014/main" id="{DEA21B73-B078-448F-851D-876EB3A46575}"/>
              </a:ext>
            </a:extLst>
          </p:cNvPr>
          <p:cNvSpPr txBox="1">
            <a:spLocks/>
          </p:cNvSpPr>
          <p:nvPr/>
        </p:nvSpPr>
        <p:spPr>
          <a:xfrm>
            <a:off x="1111624" y="3449039"/>
            <a:ext cx="1195260"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F6D"/>
                </a:solidFill>
                <a:effectLst/>
                <a:uLnTx/>
                <a:uFillTx/>
                <a:latin typeface="Source Sans Pro"/>
                <a:ea typeface="+mj-ea"/>
                <a:cs typeface="+mj-cs"/>
              </a:rPr>
              <a:t>Goal </a:t>
            </a:r>
            <a:r>
              <a:rPr kumimoji="0" lang="en-US" sz="2800" b="0" i="0" u="none" strike="noStrike" kern="1200" cap="none" spc="0" normalizeH="0" baseline="0" noProof="0" dirty="0" smtClean="0">
                <a:ln>
                  <a:noFill/>
                </a:ln>
                <a:solidFill>
                  <a:srgbClr val="002F6D"/>
                </a:solidFill>
                <a:effectLst/>
                <a:uLnTx/>
                <a:uFillTx/>
                <a:latin typeface="Source Sans Pro"/>
                <a:ea typeface="+mj-ea"/>
                <a:cs typeface="+mj-cs"/>
              </a:rPr>
              <a:t>6:</a:t>
            </a:r>
            <a:endParaRPr kumimoji="0" lang="en-US" sz="2800" b="0" i="0" u="none" strike="noStrike" kern="1200" cap="none" spc="0" normalizeH="0" baseline="0" noProof="0" dirty="0">
              <a:ln>
                <a:noFill/>
              </a:ln>
              <a:solidFill>
                <a:srgbClr val="002F6D"/>
              </a:solidFill>
              <a:effectLst/>
              <a:uLnTx/>
              <a:uFillTx/>
              <a:latin typeface="Source Sans Pro"/>
              <a:ea typeface="+mj-ea"/>
              <a:cs typeface="+mj-cs"/>
            </a:endParaRPr>
          </a:p>
        </p:txBody>
      </p:sp>
      <p:sp>
        <p:nvSpPr>
          <p:cNvPr id="10" name="Rectangle 9"/>
          <p:cNvSpPr/>
          <p:nvPr/>
        </p:nvSpPr>
        <p:spPr>
          <a:xfrm>
            <a:off x="1383692" y="4124787"/>
            <a:ext cx="997010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Reduce regional achievement gaps across the previous measures through faster improvements among colleges located in regions with the lowest educational attainment of adults, with the goal of closing the gap within 10 years.</a:t>
            </a:r>
          </a:p>
        </p:txBody>
      </p:sp>
      <p:sp>
        <p:nvSpPr>
          <p:cNvPr id="5" name="Rectangle 4"/>
          <p:cNvSpPr/>
          <p:nvPr/>
        </p:nvSpPr>
        <p:spPr>
          <a:xfrm>
            <a:off x="1383691" y="2858774"/>
            <a:ext cx="997010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Reduce equity gaps by 40% across all of the previous measures through faster improvements among traditionally underrepresented students, closing the gap within 10 years.</a:t>
            </a:r>
          </a:p>
        </p:txBody>
      </p:sp>
    </p:spTree>
    <p:extLst>
      <p:ext uri="{BB962C8B-B14F-4D97-AF65-F5344CB8AC3E}">
        <p14:creationId xmlns:p14="http://schemas.microsoft.com/office/powerpoint/2010/main" val="353553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Vision for Success Commitments</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838200" y="1595718"/>
            <a:ext cx="10515600" cy="4052047"/>
          </a:xfrm>
        </p:spPr>
        <p:txBody>
          <a:bodyPr>
            <a:normAutofit fontScale="92500" lnSpcReduction="20000"/>
          </a:bodyPr>
          <a:lstStyle/>
          <a:p>
            <a:r>
              <a:rPr lang="en-US" sz="2400" dirty="0"/>
              <a:t>Commitment 1:  Focus relentlessly on students’ end goals.</a:t>
            </a:r>
          </a:p>
          <a:p>
            <a:endParaRPr lang="en-US" sz="900" dirty="0"/>
          </a:p>
          <a:p>
            <a:r>
              <a:rPr lang="en-US" sz="2400" dirty="0"/>
              <a:t>Commitment 2:  Always design and decide with the student in mind.</a:t>
            </a:r>
          </a:p>
          <a:p>
            <a:endParaRPr lang="en-US" sz="900" dirty="0"/>
          </a:p>
          <a:p>
            <a:r>
              <a:rPr lang="en-US" sz="2400" dirty="0"/>
              <a:t>Commitment 3:  Pair high expectations with high support.</a:t>
            </a:r>
          </a:p>
          <a:p>
            <a:endParaRPr lang="en-US" sz="900" dirty="0"/>
          </a:p>
          <a:p>
            <a:r>
              <a:rPr lang="en-US" sz="2400" dirty="0"/>
              <a:t>Commitment 4:  Foster the use of data, inquiry, and evidence.</a:t>
            </a:r>
          </a:p>
          <a:p>
            <a:endParaRPr lang="en-US" sz="900" dirty="0"/>
          </a:p>
          <a:p>
            <a:r>
              <a:rPr lang="en-US" sz="2400" dirty="0"/>
              <a:t>Commitment 5:  Take ownership of goals and performance.</a:t>
            </a:r>
          </a:p>
          <a:p>
            <a:endParaRPr lang="en-US" sz="900" dirty="0"/>
          </a:p>
          <a:p>
            <a:r>
              <a:rPr lang="en-US" sz="2400" dirty="0"/>
              <a:t>Commitment 6:  Enable action and thoughtful innovation.</a:t>
            </a:r>
          </a:p>
          <a:p>
            <a:endParaRPr lang="en-US" sz="900" dirty="0"/>
          </a:p>
          <a:p>
            <a:r>
              <a:rPr lang="en-US" sz="2400" dirty="0"/>
              <a:t>Commitment 7:  Lead the work of partnering across systems.</a:t>
            </a:r>
          </a:p>
          <a:p>
            <a:endParaRPr lang="en-US" dirty="0"/>
          </a:p>
        </p:txBody>
      </p:sp>
    </p:spTree>
    <p:extLst>
      <p:ext uri="{BB962C8B-B14F-4D97-AF65-F5344CB8AC3E}">
        <p14:creationId xmlns:p14="http://schemas.microsoft.com/office/powerpoint/2010/main" val="9220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The Need for Reform</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838200" y="2223247"/>
            <a:ext cx="10515600" cy="2788023"/>
          </a:xfrm>
        </p:spPr>
        <p:txBody>
          <a:bodyPr>
            <a:normAutofit/>
          </a:bodyPr>
          <a:lstStyle/>
          <a:p>
            <a:pPr>
              <a:spcAft>
                <a:spcPts val="1200"/>
              </a:spcAft>
            </a:pPr>
            <a:r>
              <a:rPr lang="en-US" dirty="0"/>
              <a:t>9% of students complete transfer-level mathematics and English in one year </a:t>
            </a:r>
            <a:endParaRPr lang="en-US" dirty="0" smtClean="0"/>
          </a:p>
          <a:p>
            <a:pPr>
              <a:spcAft>
                <a:spcPts val="1200"/>
              </a:spcAft>
            </a:pPr>
            <a:r>
              <a:rPr lang="en-US" dirty="0" smtClean="0"/>
              <a:t>After </a:t>
            </a:r>
            <a:r>
              <a:rPr lang="en-US" dirty="0"/>
              <a:t>6 years, 17% of California’s community college students are still enrolled and haven’t earned a degree or </a:t>
            </a:r>
            <a:r>
              <a:rPr lang="en-US" dirty="0" smtClean="0"/>
              <a:t>credential</a:t>
            </a:r>
          </a:p>
          <a:p>
            <a:pPr>
              <a:spcAft>
                <a:spcPts val="1200"/>
              </a:spcAft>
            </a:pPr>
            <a:r>
              <a:rPr lang="en-US" dirty="0" smtClean="0"/>
              <a:t>67</a:t>
            </a:r>
            <a:r>
              <a:rPr lang="en-US" dirty="0"/>
              <a:t>% of the System’s students identify transfer as their goal</a:t>
            </a:r>
          </a:p>
          <a:p>
            <a:endParaRPr lang="en-US" dirty="0"/>
          </a:p>
        </p:txBody>
      </p:sp>
    </p:spTree>
    <p:extLst>
      <p:ext uri="{BB962C8B-B14F-4D97-AF65-F5344CB8AC3E}">
        <p14:creationId xmlns:p14="http://schemas.microsoft.com/office/powerpoint/2010/main" val="298443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Fundamental Starting Point</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1003570" y="1953717"/>
            <a:ext cx="10515600" cy="3581321"/>
          </a:xfrm>
        </p:spPr>
        <p:txBody>
          <a:bodyPr>
            <a:normAutofit/>
          </a:bodyPr>
          <a:lstStyle/>
          <a:p>
            <a:pPr>
              <a:lnSpc>
                <a:spcPct val="70000"/>
              </a:lnSpc>
            </a:pPr>
            <a:r>
              <a:rPr lang="en-US" dirty="0"/>
              <a:t>We have been working hard for students</a:t>
            </a:r>
          </a:p>
          <a:p>
            <a:pPr>
              <a:lnSpc>
                <a:spcPct val="70000"/>
              </a:lnSpc>
            </a:pPr>
            <a:endParaRPr lang="en-US" dirty="0"/>
          </a:p>
          <a:p>
            <a:pPr>
              <a:lnSpc>
                <a:spcPct val="70000"/>
              </a:lnSpc>
            </a:pPr>
            <a:r>
              <a:rPr lang="en-US" dirty="0"/>
              <a:t>Our efforts have not resulted </a:t>
            </a:r>
            <a:r>
              <a:rPr lang="en-US" dirty="0" smtClean="0"/>
              <a:t>in significant </a:t>
            </a:r>
            <a:r>
              <a:rPr lang="en-US" dirty="0"/>
              <a:t>gains for student achievement and equity</a:t>
            </a:r>
          </a:p>
          <a:p>
            <a:pPr>
              <a:lnSpc>
                <a:spcPct val="70000"/>
              </a:lnSpc>
            </a:pPr>
            <a:endParaRPr lang="en-US" dirty="0"/>
          </a:p>
          <a:p>
            <a:pPr>
              <a:lnSpc>
                <a:spcPct val="70000"/>
              </a:lnSpc>
            </a:pPr>
            <a:r>
              <a:rPr lang="en-US" dirty="0"/>
              <a:t>This is a national movement with evidence to support it</a:t>
            </a:r>
          </a:p>
          <a:p>
            <a:pPr>
              <a:lnSpc>
                <a:spcPct val="70000"/>
              </a:lnSpc>
            </a:pPr>
            <a:endParaRPr lang="en-US" dirty="0"/>
          </a:p>
          <a:p>
            <a:pPr>
              <a:lnSpc>
                <a:spcPct val="70000"/>
              </a:lnSpc>
            </a:pPr>
            <a:r>
              <a:rPr lang="en-US" dirty="0"/>
              <a:t>Fidelity and flexibility in the framework </a:t>
            </a:r>
          </a:p>
          <a:p>
            <a:endParaRPr lang="en-US" dirty="0"/>
          </a:p>
        </p:txBody>
      </p:sp>
    </p:spTree>
    <p:extLst>
      <p:ext uri="{BB962C8B-B14F-4D97-AF65-F5344CB8AC3E}">
        <p14:creationId xmlns:p14="http://schemas.microsoft.com/office/powerpoint/2010/main" val="3781397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4197" y="247650"/>
            <a:ext cx="11338560" cy="6610350"/>
          </a:xfrm>
          <a:prstGeom prst="rect">
            <a:avLst/>
          </a:prstGeom>
        </p:spPr>
      </p:pic>
    </p:spTree>
    <p:extLst>
      <p:ext uri="{BB962C8B-B14F-4D97-AF65-F5344CB8AC3E}">
        <p14:creationId xmlns:p14="http://schemas.microsoft.com/office/powerpoint/2010/main" val="76511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945381" y="1690688"/>
            <a:ext cx="10515600" cy="3887152"/>
          </a:xfrm>
        </p:spPr>
        <p:txBody>
          <a:bodyPr>
            <a:normAutofit/>
          </a:bodyPr>
          <a:lstStyle/>
          <a:p>
            <a:pPr marL="0" indent="0">
              <a:buNone/>
              <a:defRPr/>
            </a:pPr>
            <a:r>
              <a:rPr lang="en-US" altLang="en-US" sz="3600" b="1" dirty="0" smtClean="0"/>
              <a:t>Two </a:t>
            </a:r>
            <a:r>
              <a:rPr lang="en-US" altLang="en-US" sz="3600" b="1" dirty="0" smtClean="0"/>
              <a:t>types</a:t>
            </a:r>
            <a:r>
              <a:rPr lang="en-US" altLang="en-US" sz="3600" b="1" dirty="0" smtClean="0"/>
              <a:t> </a:t>
            </a:r>
            <a:r>
              <a:rPr lang="en-US" altLang="en-US" sz="3600" b="1" dirty="0" smtClean="0"/>
              <a:t>of change</a:t>
            </a:r>
            <a:endParaRPr lang="en-US" altLang="en-US" sz="3600" dirty="0" smtClean="0"/>
          </a:p>
          <a:p>
            <a:r>
              <a:rPr lang="en-US" dirty="0" smtClean="0"/>
              <a:t>Process</a:t>
            </a:r>
          </a:p>
          <a:p>
            <a:pPr lvl="1"/>
            <a:r>
              <a:rPr lang="en-US" altLang="en-US" dirty="0"/>
              <a:t>N</a:t>
            </a:r>
            <a:r>
              <a:rPr lang="en-US" altLang="en-US" dirty="0" smtClean="0"/>
              <a:t>ew</a:t>
            </a:r>
            <a:r>
              <a:rPr lang="en-US" altLang="en-US" dirty="0"/>
              <a:t>, external, happens to us</a:t>
            </a:r>
          </a:p>
          <a:p>
            <a:pPr lvl="1"/>
            <a:r>
              <a:rPr lang="en-US" altLang="en-US" dirty="0" smtClean="0"/>
              <a:t>Logical </a:t>
            </a:r>
            <a:r>
              <a:rPr lang="en-US" altLang="en-US" dirty="0"/>
              <a:t>plan to get people on board, provide resources, train, implement </a:t>
            </a:r>
            <a:endParaRPr lang="en-US" altLang="en-US" dirty="0" smtClean="0"/>
          </a:p>
          <a:p>
            <a:pPr lvl="1"/>
            <a:r>
              <a:rPr lang="en-US" altLang="en-US" dirty="0" smtClean="0"/>
              <a:t>Where </a:t>
            </a:r>
            <a:r>
              <a:rPr lang="en-US" altLang="en-US" dirty="0"/>
              <a:t>most people spend their change management time.</a:t>
            </a:r>
          </a:p>
          <a:p>
            <a:r>
              <a:rPr lang="en-US" dirty="0" smtClean="0"/>
              <a:t>People</a:t>
            </a:r>
          </a:p>
          <a:p>
            <a:pPr lvl="1"/>
            <a:r>
              <a:rPr lang="en-US" altLang="en-US" dirty="0"/>
              <a:t>W</a:t>
            </a:r>
            <a:r>
              <a:rPr lang="en-US" altLang="en-US" dirty="0" smtClean="0"/>
              <a:t>ork </a:t>
            </a:r>
            <a:r>
              <a:rPr lang="en-US" altLang="en-US" dirty="0"/>
              <a:t>life changes in ways that we may or may not agree are </a:t>
            </a:r>
            <a:r>
              <a:rPr lang="en-US" altLang="en-US" dirty="0" smtClean="0"/>
              <a:t>worthwhile</a:t>
            </a:r>
          </a:p>
          <a:p>
            <a:pPr lvl="1"/>
            <a:r>
              <a:rPr lang="en-US" altLang="en-US" dirty="0"/>
              <a:t>This is what change leaders often overlook.</a:t>
            </a:r>
          </a:p>
          <a:p>
            <a:pPr lvl="1"/>
            <a:endParaRPr lang="en-US" alt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81349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p:txBody>
          <a:bodyPr/>
          <a:lstStyle/>
          <a:p>
            <a:pPr algn="ctr"/>
            <a:r>
              <a:rPr lang="en-US" dirty="0" smtClean="0"/>
              <a:t>Navigating Change</a:t>
            </a:r>
            <a:endParaRPr lang="en-US" dirty="0"/>
          </a:p>
        </p:txBody>
      </p:sp>
      <p:sp>
        <p:nvSpPr>
          <p:cNvPr id="4" name="Slide Number Placeholder 3">
            <a:extLst>
              <a:ext uri="{FF2B5EF4-FFF2-40B4-BE49-F238E27FC236}">
                <a16:creationId xmlns:a16="http://schemas.microsoft.com/office/drawing/2014/main" id="{DD86ADF7-E543-4D11-9706-0F03DA4BCF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5" name="Content Placeholder 4"/>
          <p:cNvSpPr>
            <a:spLocks noGrp="1"/>
          </p:cNvSpPr>
          <p:nvPr>
            <p:ph idx="1"/>
          </p:nvPr>
        </p:nvSpPr>
        <p:spPr>
          <a:xfrm>
            <a:off x="912130" y="1629521"/>
            <a:ext cx="10515600" cy="3581321"/>
          </a:xfrm>
        </p:spPr>
        <p:txBody>
          <a:bodyPr>
            <a:normAutofit/>
          </a:bodyPr>
          <a:lstStyle/>
          <a:p>
            <a:pPr marL="0" indent="0">
              <a:buNone/>
              <a:defRPr/>
            </a:pPr>
            <a:r>
              <a:rPr lang="en-US" altLang="en-US" sz="3200" b="1" dirty="0" smtClean="0"/>
              <a:t>Questions </a:t>
            </a:r>
            <a:r>
              <a:rPr lang="en-US" altLang="en-US" sz="3200" b="1" dirty="0" smtClean="0"/>
              <a:t>to ask yourself</a:t>
            </a:r>
          </a:p>
          <a:p>
            <a:pPr marL="0" indent="0">
              <a:buNone/>
              <a:defRPr/>
            </a:pPr>
            <a:endParaRPr lang="en-US" altLang="en-US" sz="1200" dirty="0" smtClean="0"/>
          </a:p>
          <a:p>
            <a:pPr>
              <a:lnSpc>
                <a:spcPct val="100000"/>
              </a:lnSpc>
              <a:defRPr/>
            </a:pPr>
            <a:r>
              <a:rPr lang="en-US" altLang="en-US" dirty="0" smtClean="0"/>
              <a:t>Identify</a:t>
            </a:r>
            <a:r>
              <a:rPr lang="en-US" altLang="en-US" dirty="0"/>
              <a:t>:  What did you hear?</a:t>
            </a:r>
          </a:p>
          <a:p>
            <a:pPr>
              <a:lnSpc>
                <a:spcPct val="100000"/>
              </a:lnSpc>
              <a:defRPr/>
            </a:pPr>
            <a:endParaRPr lang="en-US" altLang="en-US" sz="1200" dirty="0" smtClean="0"/>
          </a:p>
          <a:p>
            <a:pPr>
              <a:lnSpc>
                <a:spcPct val="100000"/>
              </a:lnSpc>
              <a:defRPr/>
            </a:pPr>
            <a:r>
              <a:rPr lang="en-US" altLang="en-US" dirty="0" smtClean="0"/>
              <a:t>Consider</a:t>
            </a:r>
            <a:r>
              <a:rPr lang="en-US" altLang="en-US" dirty="0"/>
              <a:t>:  What does this mean?</a:t>
            </a:r>
          </a:p>
          <a:p>
            <a:pPr>
              <a:lnSpc>
                <a:spcPct val="100000"/>
              </a:lnSpc>
              <a:defRPr/>
            </a:pPr>
            <a:endParaRPr lang="en-US" altLang="en-US" sz="1200" dirty="0" smtClean="0"/>
          </a:p>
          <a:p>
            <a:pPr>
              <a:lnSpc>
                <a:spcPct val="100000"/>
              </a:lnSpc>
              <a:defRPr/>
            </a:pPr>
            <a:r>
              <a:rPr lang="en-US" altLang="en-US" dirty="0" smtClean="0"/>
              <a:t>Initiate</a:t>
            </a:r>
            <a:r>
              <a:rPr lang="en-US" altLang="en-US" dirty="0"/>
              <a:t>:  What are your next steps?</a:t>
            </a:r>
          </a:p>
          <a:p>
            <a:endParaRPr lang="en-US" dirty="0"/>
          </a:p>
        </p:txBody>
      </p:sp>
    </p:spTree>
    <p:extLst>
      <p:ext uri="{BB962C8B-B14F-4D97-AF65-F5344CB8AC3E}">
        <p14:creationId xmlns:p14="http://schemas.microsoft.com/office/powerpoint/2010/main" val="1338346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1106</Words>
  <Application>Microsoft Office PowerPoint</Application>
  <PresentationFormat>Widescreen</PresentationFormat>
  <Paragraphs>183</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Rockwell</vt:lpstr>
      <vt:lpstr>Source Sans Pro</vt:lpstr>
      <vt:lpstr>1_Office Theme</vt:lpstr>
      <vt:lpstr>California Community Colleges - Primary (White)</vt:lpstr>
      <vt:lpstr>Chancellor’s Office  Navigating Change</vt:lpstr>
      <vt:lpstr>Vision for Success</vt:lpstr>
      <vt:lpstr>PowerPoint Presentation</vt:lpstr>
      <vt:lpstr>Vision for Success Commitments</vt:lpstr>
      <vt:lpstr>The Need for Reform</vt:lpstr>
      <vt:lpstr>Fundamental Starting Point</vt:lpstr>
      <vt:lpstr>PowerPoint Presentation</vt:lpstr>
      <vt:lpstr>Navigating Change</vt:lpstr>
      <vt:lpstr>Navigating Change</vt:lpstr>
      <vt:lpstr>Navigating Change</vt:lpstr>
      <vt:lpstr>Navigating Change</vt:lpstr>
      <vt:lpstr>Navigating Change</vt:lpstr>
      <vt:lpstr>Navigating Change</vt:lpstr>
      <vt:lpstr>Navigating Change</vt:lpstr>
      <vt:lpstr>Navigating Change</vt:lpstr>
      <vt:lpstr>Navigating Change</vt:lpstr>
      <vt:lpstr>Questions/Comments</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Chancellor’s Office</dc:title>
  <dc:creator>Keeley, Mia</dc:creator>
  <cp:lastModifiedBy>Keeley, Mia</cp:lastModifiedBy>
  <cp:revision>37</cp:revision>
  <dcterms:created xsi:type="dcterms:W3CDTF">2019-03-19T18:03:41Z</dcterms:created>
  <dcterms:modified xsi:type="dcterms:W3CDTF">2019-03-21T21:01:03Z</dcterms:modified>
</cp:coreProperties>
</file>